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93" r:id="rId4"/>
    <p:sldId id="275" r:id="rId5"/>
    <p:sldId id="276" r:id="rId6"/>
    <p:sldId id="277" r:id="rId7"/>
    <p:sldId id="278" r:id="rId8"/>
    <p:sldId id="279" r:id="rId9"/>
    <p:sldId id="273" r:id="rId10"/>
    <p:sldId id="294" r:id="rId11"/>
    <p:sldId id="280" r:id="rId12"/>
    <p:sldId id="287" r:id="rId13"/>
    <p:sldId id="281" r:id="rId14"/>
    <p:sldId id="282" r:id="rId15"/>
    <p:sldId id="285" r:id="rId16"/>
    <p:sldId id="290" r:id="rId17"/>
    <p:sldId id="289" r:id="rId18"/>
    <p:sldId id="291" r:id="rId19"/>
    <p:sldId id="286" r:id="rId20"/>
    <p:sldId id="295" r:id="rId21"/>
    <p:sldId id="259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9" r:id="rId30"/>
    <p:sldId id="270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8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3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5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5E04-98E3-4819-AA29-AE038A7C897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37AF-107C-42C4-A5AB-97D20B588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heat" TargetMode="External"/><Relationship Id="rId2" Type="http://schemas.openxmlformats.org/officeDocument/2006/relationships/hyperlink" Target="https://www.britannica.com/science/sci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science/energy" TargetMode="External"/><Relationship Id="rId5" Type="http://schemas.openxmlformats.org/officeDocument/2006/relationships/hyperlink" Target="https://www.britannica.com/science/temperature" TargetMode="External"/><Relationship Id="rId4" Type="http://schemas.openxmlformats.org/officeDocument/2006/relationships/hyperlink" Target="https://www.britannica.com/science/work-physic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000" y="257175"/>
            <a:ext cx="4156075" cy="18288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</a:rPr>
              <a:t>Welcome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19275" y="1809750"/>
            <a:ext cx="8486775" cy="3717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</a:rPr>
              <a:t>To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</a:rPr>
              <a:t>Our Presentation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</a:rPr>
              <a:t> Session-1</a:t>
            </a:r>
            <a:endParaRPr lang="en-US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Learning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Outcome(Chapter-2):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2975" y="1676400"/>
                <a:ext cx="10515600" cy="4500563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chemeClr val="accent6"/>
                    </a:solidFill>
                  </a:rPr>
                  <a:t>What is Specific Heat , Thermal Capacity , Water Equivalent?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chemeClr val="accent6"/>
                    </a:solidFill>
                  </a:rPr>
                  <a:t>Know about Specific Heat at constant volume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accent6"/>
                    </a:solidFill>
                  </a:rPr>
                  <a:t>).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chemeClr val="accent6"/>
                    </a:solidFill>
                  </a:rPr>
                  <a:t>Know about Specific Heat at constant pressure(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accent6"/>
                    </a:solidFill>
                  </a:rPr>
                  <a:t>).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accent6"/>
                    </a:solidFill>
                  </a:rPr>
                  <a:t>Relation between Specific Heats(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6"/>
                    </a:solidFill>
                  </a:rPr>
                  <a:t>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accent6"/>
                    </a:solidFill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2975" y="1676400"/>
                <a:ext cx="10515600" cy="4500563"/>
              </a:xfrm>
              <a:blipFill rotWithShape="0">
                <a:blip r:embed="rId2"/>
                <a:stretch>
                  <a:fillRect l="-1333" t="-2846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4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851"/>
            <a:ext cx="10515600" cy="100012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Specific Heat , Thermal Capacity and Water Equivalent 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8275"/>
                <a:ext cx="10515600" cy="470535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Specific Heat: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</a:t>
                </a:r>
                <a:r>
                  <a:rPr lang="en-US" dirty="0"/>
                  <a:t> </a:t>
                </a:r>
                <a:r>
                  <a:rPr lang="en-US" b="1" dirty="0"/>
                  <a:t>specific heat</a:t>
                </a:r>
                <a:r>
                  <a:rPr lang="en-US" dirty="0"/>
                  <a:t> is the amount of </a:t>
                </a:r>
                <a:r>
                  <a:rPr lang="en-US" b="1" dirty="0"/>
                  <a:t>heat</a:t>
                </a:r>
                <a:r>
                  <a:rPr lang="en-US" dirty="0"/>
                  <a:t> per unit mass required to raise the temperature by one degree Celsius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Specific Heat ,S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𝑚𝑡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(Here, H= Heat , m= mass , t= temperature)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Unit of Specific Heat  cal/gm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, kcal/kg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,BTU/lb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, Joule/ kg.k.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The </a:t>
                </a:r>
                <a:r>
                  <a:rPr lang="en-US" b="1" dirty="0"/>
                  <a:t>specific heat</a:t>
                </a:r>
                <a:r>
                  <a:rPr lang="en-US" dirty="0"/>
                  <a:t> </a:t>
                </a:r>
                <a:r>
                  <a:rPr lang="en-US" b="1" dirty="0"/>
                  <a:t>of water is 1 </a:t>
                </a:r>
                <a:r>
                  <a:rPr lang="en-US" b="1" dirty="0" smtClean="0"/>
                  <a:t>cal/ gm°C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= 1 kcal/kg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= 4200 Joule/ kg.k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= 4.2 KJ/ kg.k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8275"/>
                <a:ext cx="10515600" cy="4705350"/>
              </a:xfrm>
              <a:blipFill rotWithShape="0">
                <a:blip r:embed="rId2"/>
                <a:stretch>
                  <a:fillRect l="-1217" t="-2202" r="-348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524625"/>
            <a:ext cx="12192000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8175"/>
                <a:ext cx="10515600" cy="553878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Thermal Capacity:</a:t>
                </a:r>
              </a:p>
              <a:p>
                <a:pPr marL="0" indent="0">
                  <a:buNone/>
                </a:pPr>
                <a:r>
                  <a:rPr lang="en-US" dirty="0"/>
                  <a:t>Thermal capacity is the property of a material to absorb heat when it is heated and to release heat when it is </a:t>
                </a:r>
                <a:r>
                  <a:rPr lang="en-US" dirty="0" smtClean="0"/>
                  <a:t>cooled . The</a:t>
                </a:r>
                <a:r>
                  <a:rPr lang="en-US" dirty="0"/>
                  <a:t> </a:t>
                </a:r>
                <a:r>
                  <a:rPr lang="en-US" b="1" dirty="0" smtClean="0"/>
                  <a:t>heat</a:t>
                </a:r>
                <a:r>
                  <a:rPr lang="en-US" dirty="0" smtClean="0"/>
                  <a:t> required </a:t>
                </a:r>
                <a:r>
                  <a:rPr lang="en-US" dirty="0"/>
                  <a:t>to raise the temperature by one degree Celsius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Thermal Capacity , C = ms cal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Thermal Capacity = mass × Specific Heat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Unit of Thermal Capacity is cal , kcal , BTU , Joule 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8175"/>
                <a:ext cx="10515600" cy="5538787"/>
              </a:xfrm>
              <a:blipFill rotWithShape="0">
                <a:blip r:embed="rId2"/>
                <a:stretch>
                  <a:fillRect l="-1217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6543674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8175"/>
                <a:ext cx="10515600" cy="553878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Water equivalent: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To heat a liquid it is necessary to provide a container and in the process of applying heat the container will absorb some of the heat supplied.</a:t>
                </a:r>
              </a:p>
              <a:p>
                <a:pPr marL="0" indent="0">
                  <a:buNone/>
                </a:pPr>
                <a:r>
                  <a:rPr lang="en-US" dirty="0"/>
                  <a:t>“The water equivalent of a body is the mass of water which would take up as much heat as the body when the temperature rise was the same for each.”</a:t>
                </a:r>
              </a:p>
              <a:p>
                <a:pPr marL="0" indent="0">
                  <a:buNone/>
                </a:pPr>
                <a:r>
                  <a:rPr lang="en-US" dirty="0"/>
                  <a:t>Water equivalent = mass of body × specific heat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 smtClean="0"/>
                  <a:t>   W = ms gm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Unit of Water equivalent is gm ,kg , lb .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8175"/>
                <a:ext cx="10515600" cy="5538788"/>
              </a:xfrm>
              <a:blipFill rotWithShape="0">
                <a:blip r:embed="rId2"/>
                <a:stretch>
                  <a:fillRect l="-121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6562725"/>
            <a:ext cx="12192000" cy="295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62547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Specific Heat at constant volume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):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625474"/>
              </a:xfrm>
              <a:blipFill rotWithShape="0">
                <a:blip r:embed="rId2"/>
                <a:stretch>
                  <a:fillRect l="-2087" t="-28155" b="-42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4990" y="990598"/>
                <a:ext cx="10515600" cy="563880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Specific heat at constant volume </a:t>
                </a:r>
                <a:r>
                  <a:rPr lang="en-US" dirty="0" smtClean="0"/>
                  <a:t>represents </a:t>
                </a:r>
                <a:r>
                  <a:rPr lang="en-US" dirty="0"/>
                  <a:t>the heat supplied to a unit mass of the system to raise its temperature through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keeping </a:t>
                </a:r>
                <a:r>
                  <a:rPr lang="en-US" dirty="0" smtClean="0"/>
                  <a:t>the volume constant</a:t>
                </a:r>
                <a:r>
                  <a:rPr lang="en-US" dirty="0"/>
                  <a:t>. </a:t>
                </a:r>
                <a:r>
                  <a:rPr lang="en-US" dirty="0" smtClean="0"/>
                  <a:t>The specific </a:t>
                </a:r>
                <a:r>
                  <a:rPr lang="en-US" dirty="0"/>
                  <a:t>heat at constant </a:t>
                </a:r>
                <a:r>
                  <a:rPr lang="en-US" dirty="0" smtClean="0"/>
                  <a:t>volume is Cv</a:t>
                </a:r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, </a:t>
                </a:r>
                <a:r>
                  <a:rPr lang="en-US" dirty="0"/>
                  <a:t>m </a:t>
                </a:r>
                <a:r>
                  <a:rPr lang="en-US" dirty="0" smtClean="0"/>
                  <a:t>kg </a:t>
                </a:r>
                <a:r>
                  <a:rPr lang="en-US" dirty="0"/>
                  <a:t>gas at constant volume is heated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temperature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Let, m = mass of gas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= Initial Temperature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= Final Temperature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H = Heat Flow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At constant volume Heat flow ,H=m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Since there is no change of volume, no work done is happened in this    process . That’s why W=0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and at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constant volume Internal energy is equal to Total Heat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flow.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of Air is 0.172 cal /gm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/>
                  <a:t> or 0.172 kcal/ kg.k or  0.720 kJ/kg.k.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4990" y="990598"/>
                <a:ext cx="10515600" cy="5638802"/>
              </a:xfrm>
              <a:blipFill rotWithShape="0">
                <a:blip r:embed="rId3"/>
                <a:stretch>
                  <a:fillRect l="-1043" t="-216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37" y="2578893"/>
            <a:ext cx="2276475" cy="19907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43675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00026"/>
                <a:ext cx="10515600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Specific Heat at constant pressure(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):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00026"/>
                <a:ext cx="10515600" cy="533400"/>
              </a:xfrm>
              <a:blipFill rotWithShape="0">
                <a:blip r:embed="rId2"/>
                <a:stretch>
                  <a:fillRect l="-2087" t="-42529" b="-5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95350"/>
                <a:ext cx="10515600" cy="54959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Specific heat at constant pressure </a:t>
                </a:r>
                <a:r>
                  <a:rPr lang="en-US" sz="2000" dirty="0" smtClean="0"/>
                  <a:t>represents </a:t>
                </a:r>
                <a:r>
                  <a:rPr lang="en-US" sz="2000" dirty="0"/>
                  <a:t>the heat supplied to a unit mass of the system to raise its temperature through </a:t>
                </a:r>
                <a:r>
                  <a:rPr lang="en-US" sz="2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keeping the pressure constant. The specific heat at constant </a:t>
                </a:r>
                <a:r>
                  <a:rPr lang="en-US" sz="2000" dirty="0" smtClean="0"/>
                  <a:t>pressure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:r>
                  <a:rPr lang="en-US" sz="2000" dirty="0"/>
                  <a:t>, m </a:t>
                </a:r>
                <a:r>
                  <a:rPr lang="en-US" sz="2000" dirty="0" smtClean="0"/>
                  <a:t>kg  </a:t>
                </a:r>
                <a:r>
                  <a:rPr lang="en-US" sz="2000" dirty="0"/>
                  <a:t>gas at constant </a:t>
                </a:r>
                <a:r>
                  <a:rPr lang="en-US" sz="2000" dirty="0" smtClean="0"/>
                  <a:t>pressure </a:t>
                </a:r>
                <a:r>
                  <a:rPr lang="en-US" sz="2000" dirty="0"/>
                  <a:t>is heated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temperature.</a:t>
                </a:r>
              </a:p>
              <a:p>
                <a:pPr marL="0" indent="0">
                  <a:buNone/>
                </a:pPr>
                <a:r>
                  <a:rPr lang="en-US" sz="2000" dirty="0"/>
                  <a:t>Let, m = mass of gas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 Initial Temperature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 = Final Temperature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H = Heat Flow</a:t>
                </a:r>
              </a:p>
              <a:p>
                <a:pPr marL="0" indent="0">
                  <a:buNone/>
                </a:pPr>
                <a:r>
                  <a:rPr lang="en-US" sz="2000" dirty="0"/>
                  <a:t>We know, at constant pressure, Heat flow, H =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/>
                  <a:t>Work done ,W=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And Internal energy , E =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At</a:t>
                </a:r>
                <a:r>
                  <a:rPr lang="en-US" sz="2000" dirty="0"/>
                  <a:t> </a:t>
                </a:r>
                <a:r>
                  <a:rPr lang="en-US" sz="2000" b="1" dirty="0"/>
                  <a:t>constant pressure</a:t>
                </a:r>
                <a:r>
                  <a:rPr lang="en-US" sz="2000" dirty="0"/>
                  <a:t>, heat flow (q) and </a:t>
                </a:r>
                <a:r>
                  <a:rPr lang="en-US" sz="2000" b="1" dirty="0"/>
                  <a:t>internal energy</a:t>
                </a:r>
                <a:r>
                  <a:rPr lang="en-US" sz="2000" dirty="0"/>
                  <a:t> (E) are related to the system's enthalpy (H).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The 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heat flow is equal to the change in the 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internal energy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 of the system plus the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PV work done</a:t>
                </a: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/>
                  <a:t>of Air 0.240 cal/gm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or 0.240 kcal/kg.k or 1.005kJ/kg.k.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95350"/>
                <a:ext cx="10515600" cy="5495925"/>
              </a:xfrm>
              <a:blipFill rotWithShape="0">
                <a:blip r:embed="rId3"/>
                <a:stretch>
                  <a:fillRect l="-638" t="-1221" r="-1101" b="-2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2190749"/>
            <a:ext cx="4391025" cy="2714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45402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Relation between Specific Heats(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):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454025"/>
              </a:xfrm>
              <a:blipFill rotWithShape="0">
                <a:blip r:embed="rId2"/>
                <a:stretch>
                  <a:fillRect l="-2087" t="-58108" b="-7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71550"/>
                <a:ext cx="10515600" cy="520541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, m kg gas at constant pressure is heated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temperature.</a:t>
                </a:r>
              </a:p>
              <a:p>
                <a:pPr marL="0" indent="0">
                  <a:buNone/>
                </a:pPr>
                <a:r>
                  <a:rPr lang="en-US" dirty="0"/>
                  <a:t>Let, m = mass of gas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Initial Temperature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Final Temperature</a:t>
                </a:r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Initial Volume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Final Volume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H </a:t>
                </a:r>
                <a:r>
                  <a:rPr lang="en-US" dirty="0"/>
                  <a:t>= Heat </a:t>
                </a:r>
                <a:r>
                  <a:rPr lang="en-US" dirty="0" smtClean="0"/>
                  <a:t>Flow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P = Constant Pressure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= Specific heat at constant pressure </a:t>
                </a:r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= Specific heat at constant volume </a:t>
                </a:r>
              </a:p>
              <a:p>
                <a:pPr marL="0" indent="0">
                  <a:buNone/>
                </a:pPr>
                <a:r>
                  <a:rPr lang="en-US" dirty="0"/>
                  <a:t>We know, at constant pressure, Heat flow, H =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Work done ,W=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And Internal energy , E =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At </a:t>
                </a:r>
                <a:r>
                  <a:rPr lang="en-US" b="1" dirty="0"/>
                  <a:t>constant pressure</a:t>
                </a:r>
                <a:r>
                  <a:rPr lang="en-US" dirty="0"/>
                  <a:t>, heat flow (q) and </a:t>
                </a:r>
                <a:r>
                  <a:rPr lang="en-US" b="1" dirty="0"/>
                  <a:t>internal energy</a:t>
                </a:r>
                <a:r>
                  <a:rPr lang="en-US" dirty="0"/>
                  <a:t> (E) are related to the system's enthalpy (H).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The heat flow is equal to the change in the 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internal energy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 of the system plus the PV work done.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71550"/>
                <a:ext cx="10515600" cy="5205413"/>
              </a:xfrm>
              <a:blipFill rotWithShape="0">
                <a:blip r:embed="rId3"/>
                <a:stretch>
                  <a:fillRect l="-522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572251"/>
            <a:ext cx="121920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6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Continued…..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33450"/>
                <a:ext cx="10515600" cy="52435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first law of thermodynamics , we know , H=E+W</a:t>
                </a:r>
              </a:p>
              <a:p>
                <a:pPr marL="0" indent="0">
                  <a:buNone/>
                </a:pPr>
                <a:r>
                  <a:rPr lang="en-US" dirty="0"/>
                  <a:t>At constant pressure , H </a:t>
                </a:r>
                <a:r>
                  <a:rPr lang="en-US" dirty="0" smtClean="0"/>
                  <a:t>=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=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dirty="0" smtClean="0"/>
                  <a:t>……..(1)</a:t>
                </a:r>
              </a:p>
              <a:p>
                <a:pPr marL="0" indent="0">
                  <a:buNone/>
                </a:pPr>
                <a:r>
                  <a:rPr lang="en-US" dirty="0" smtClean="0"/>
                  <a:t>Characteristics equation of a gas We know,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PV =mRT ( Here, R= gas constant)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 mR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 Initial state)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and    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mR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( Final state 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= mR(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Now put the value of </a:t>
                </a:r>
                <a:r>
                  <a:rPr lang="en-US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  in equation (1)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33450"/>
                <a:ext cx="10515600" cy="5243513"/>
              </a:xfrm>
              <a:blipFill rotWithShape="0">
                <a:blip r:embed="rId2"/>
                <a:stretch>
                  <a:fillRect l="-1217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548437"/>
            <a:ext cx="12192000" cy="30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16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Continued…….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9625"/>
                <a:ext cx="10515600" cy="5367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From equation (1)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=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dirty="0" smtClean="0"/>
                  <a:t>       or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= 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(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-1 )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9625"/>
                <a:ext cx="10515600" cy="5367338"/>
              </a:xfrm>
              <a:blipFill rotWithShape="0">
                <a:blip r:embed="rId2"/>
                <a:stretch>
                  <a:fillRect l="-1217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3124200" y="2828925"/>
            <a:ext cx="381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00600" y="2847975"/>
            <a:ext cx="9525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3667125"/>
            <a:ext cx="1685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62300" y="2828925"/>
            <a:ext cx="1685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05125" y="3857625"/>
            <a:ext cx="0" cy="1085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14650" y="3857625"/>
            <a:ext cx="20955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914650" y="4943475"/>
            <a:ext cx="2190750" cy="25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10150" y="3867150"/>
            <a:ext cx="0" cy="1101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6591300"/>
            <a:ext cx="121920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562600" y="2647950"/>
            <a:ext cx="19050" cy="100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81650" y="2647950"/>
            <a:ext cx="1933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81650" y="3648075"/>
            <a:ext cx="1933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15225" y="2647950"/>
            <a:ext cx="0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3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435" y="385482"/>
            <a:ext cx="10506636" cy="24720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Chapter-3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9144000" cy="150495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Concept of Latent Heat and Sensible Heat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4800" dirty="0" smtClean="0"/>
          </a:p>
          <a:p>
            <a:r>
              <a:rPr lang="en-US" sz="3600" dirty="0" smtClean="0"/>
              <a:t>                    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6531428"/>
            <a:ext cx="12192000" cy="32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6"/>
    </mc:Choice>
    <mc:Fallback xmlns="">
      <p:transition spd="slow" advTm="223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5481"/>
            <a:ext cx="12084423" cy="282220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Thermodynamics &amp; Heat Engine</a:t>
            </a:r>
            <a:br>
              <a:rPr lang="en-US" sz="4000" dirty="0" smtClean="0">
                <a:solidFill>
                  <a:schemeClr val="accent6"/>
                </a:solidFill>
              </a:rPr>
            </a:br>
            <a:r>
              <a:rPr lang="en-US" sz="4000" dirty="0" smtClean="0">
                <a:solidFill>
                  <a:schemeClr val="accent6"/>
                </a:solidFill>
              </a:rPr>
              <a:t>(67061)</a:t>
            </a:r>
            <a:br>
              <a:rPr lang="en-US" sz="4000" dirty="0" smtClean="0">
                <a:solidFill>
                  <a:schemeClr val="accent6"/>
                </a:solidFill>
              </a:rPr>
            </a:br>
            <a:r>
              <a:rPr lang="en-US" sz="4000" dirty="0" smtClean="0">
                <a:solidFill>
                  <a:schemeClr val="accent6"/>
                </a:solidFill>
              </a:rPr>
              <a:t>6</a:t>
            </a:r>
            <a:r>
              <a:rPr lang="en-US" sz="4000" baseline="30000" dirty="0" smtClean="0">
                <a:solidFill>
                  <a:schemeClr val="accent6"/>
                </a:solidFill>
              </a:rPr>
              <a:t>th</a:t>
            </a:r>
            <a:r>
              <a:rPr lang="en-US" sz="4000" dirty="0" smtClean="0">
                <a:solidFill>
                  <a:schemeClr val="accent6"/>
                </a:solidFill>
              </a:rPr>
              <a:t> SEMESTER</a:t>
            </a:r>
            <a:br>
              <a:rPr lang="en-US" sz="4000" dirty="0" smtClean="0">
                <a:solidFill>
                  <a:schemeClr val="accent6"/>
                </a:solidFill>
              </a:rPr>
            </a:br>
            <a:r>
              <a:rPr lang="en-US" sz="4000" dirty="0" smtClean="0">
                <a:solidFill>
                  <a:schemeClr val="accent6"/>
                </a:solidFill>
              </a:rPr>
              <a:t>Mechanical Department</a:t>
            </a:r>
            <a:r>
              <a:rPr lang="en-US" sz="4800" dirty="0" smtClean="0">
                <a:solidFill>
                  <a:schemeClr val="accent6"/>
                </a:solidFill>
              </a:rPr>
              <a:t/>
            </a:r>
            <a:br>
              <a:rPr lang="en-US" sz="4800" dirty="0" smtClean="0">
                <a:solidFill>
                  <a:schemeClr val="accent6"/>
                </a:solidFill>
              </a:rPr>
            </a:br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340" y="2588217"/>
            <a:ext cx="9214710" cy="382210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Chapter-1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The Scope and Basic Concept of Thermodynamics</a:t>
            </a: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  Presented By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    Engr. Jannatul Ferdousy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  Instructor(Mechanical)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        Dhaka Polytechnic Institute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6531428"/>
            <a:ext cx="12192000" cy="32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6"/>
    </mc:Choice>
    <mc:Fallback xmlns="">
      <p:transition spd="slow" advTm="2239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Learning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Outcome(Chapter-3):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586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What is Sensible </a:t>
            </a:r>
            <a:r>
              <a:rPr lang="en-US" sz="3200" dirty="0">
                <a:solidFill>
                  <a:schemeClr val="accent6"/>
                </a:solidFill>
              </a:rPr>
              <a:t>heat and Latent </a:t>
            </a:r>
            <a:r>
              <a:rPr lang="en-US" sz="3200" dirty="0" smtClean="0">
                <a:solidFill>
                  <a:schemeClr val="accent6"/>
                </a:solidFill>
              </a:rPr>
              <a:t>Heat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Classification </a:t>
            </a:r>
            <a:r>
              <a:rPr lang="en-US" sz="3200" dirty="0">
                <a:solidFill>
                  <a:schemeClr val="accent6"/>
                </a:solidFill>
              </a:rPr>
              <a:t>of Latent Heat </a:t>
            </a:r>
            <a:r>
              <a:rPr lang="en-US" sz="3200" dirty="0" smtClean="0">
                <a:solidFill>
                  <a:schemeClr val="accent6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How to Calculate Sensible </a:t>
            </a:r>
            <a:r>
              <a:rPr lang="en-US" sz="3200" dirty="0">
                <a:solidFill>
                  <a:schemeClr val="accent6"/>
                </a:solidFill>
              </a:rPr>
              <a:t>Heat and Latent </a:t>
            </a:r>
            <a:r>
              <a:rPr lang="en-US" sz="3200" dirty="0" smtClean="0">
                <a:solidFill>
                  <a:schemeClr val="accent6"/>
                </a:solidFill>
              </a:rPr>
              <a:t>Heat?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Solved Problem.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Sensible heat and Latent Heat: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012"/>
            <a:ext cx="10515600" cy="516395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Latent</a:t>
            </a:r>
            <a:r>
              <a:rPr lang="en-US" dirty="0"/>
              <a:t> and </a:t>
            </a:r>
            <a:r>
              <a:rPr lang="en-US" b="1" dirty="0"/>
              <a:t>sensible heat</a:t>
            </a:r>
            <a:r>
              <a:rPr lang="en-US" dirty="0"/>
              <a:t> are types of energy released or absorbed in the atmosphere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Sensible heat:</a:t>
            </a:r>
          </a:p>
          <a:p>
            <a:pPr marL="0" indent="0">
              <a:buNone/>
            </a:pPr>
            <a:r>
              <a:rPr lang="en-US" b="1" dirty="0" smtClean="0"/>
              <a:t>Sensible heat</a:t>
            </a:r>
            <a:r>
              <a:rPr lang="en-US" dirty="0" smtClean="0"/>
              <a:t> is related to changes in temperature of a gas or object with no change in phase.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Latent heat:</a:t>
            </a:r>
          </a:p>
          <a:p>
            <a:pPr marL="0" indent="0">
              <a:buNone/>
            </a:pPr>
            <a:r>
              <a:rPr lang="en-US" b="1" dirty="0" smtClean="0"/>
              <a:t>Latent heat</a:t>
            </a:r>
            <a:r>
              <a:rPr lang="en-US" dirty="0"/>
              <a:t> is related to changes in phase between liquids, gases, and solids.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45943"/>
            <a:ext cx="12192000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85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Sensible Heat and Latent Heat Diagram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88" y="1246095"/>
            <a:ext cx="6866965" cy="4840940"/>
          </a:xfrm>
        </p:spPr>
      </p:pic>
      <p:sp>
        <p:nvSpPr>
          <p:cNvPr id="3" name="Rectangle 2"/>
          <p:cNvSpPr/>
          <p:nvPr/>
        </p:nvSpPr>
        <p:spPr>
          <a:xfrm>
            <a:off x="0" y="6574971"/>
            <a:ext cx="12192000" cy="28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6141"/>
            <a:ext cx="10515600" cy="6723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Classification of Latent Heat: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824"/>
            <a:ext cx="10515600" cy="4608139"/>
          </a:xfrm>
        </p:spPr>
        <p:txBody>
          <a:bodyPr/>
          <a:lstStyle/>
          <a:p>
            <a:r>
              <a:rPr lang="en-US" dirty="0" smtClean="0"/>
              <a:t>Latent Heat of Fusion( গলনের সুপ্ততাপ )</a:t>
            </a:r>
          </a:p>
          <a:p>
            <a:r>
              <a:rPr lang="en-US" dirty="0" smtClean="0"/>
              <a:t>Latent Heat of Solidification( কঠিনীভবনের সুপ্ততাপ )</a:t>
            </a:r>
          </a:p>
          <a:p>
            <a:r>
              <a:rPr lang="en-US" dirty="0" smtClean="0"/>
              <a:t>Latent Heat of Vaporization( বাষ্পীভবনের সুপ্ততাপ )</a:t>
            </a:r>
          </a:p>
          <a:p>
            <a:r>
              <a:rPr lang="en-US" dirty="0" smtClean="0"/>
              <a:t>Latent Heat of Condensation( ঘনীভবনের সুপ্ততাপ 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1" y="6600824"/>
            <a:ext cx="12192000" cy="302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3388"/>
            <a:ext cx="10515600" cy="55135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latent heat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fusion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a category of </a:t>
            </a:r>
            <a:r>
              <a:rPr lang="en-US" b="1" dirty="0"/>
              <a:t>latent heat</a:t>
            </a:r>
            <a:r>
              <a:rPr lang="en-US" dirty="0"/>
              <a:t> describing the energy for the phase change between a liquid and a solid to occur without a change in temperature.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Latent heat of solidification:</a:t>
            </a:r>
          </a:p>
          <a:p>
            <a:pPr marL="0" indent="0">
              <a:buNone/>
            </a:pPr>
            <a:r>
              <a:rPr lang="en-US" b="1" dirty="0" smtClean="0"/>
              <a:t>Heat</a:t>
            </a:r>
            <a:r>
              <a:rPr lang="en-US" dirty="0"/>
              <a:t> liberated by a unit mass of liquid at its freezing point when it </a:t>
            </a:r>
            <a:r>
              <a:rPr lang="en-US" b="1" dirty="0"/>
              <a:t>solidifies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b="1" dirty="0"/>
              <a:t>H</a:t>
            </a:r>
            <a:r>
              <a:rPr lang="en-US" b="1" dirty="0" smtClean="0"/>
              <a:t>eat</a:t>
            </a:r>
            <a:r>
              <a:rPr lang="en-US" dirty="0"/>
              <a:t> absorbed or radiated during a change of phase at a constant temperature and </a:t>
            </a:r>
            <a:r>
              <a:rPr lang="en-US" dirty="0" smtClean="0"/>
              <a:t>pressure.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Latent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heat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vaporization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It is </a:t>
            </a:r>
            <a:r>
              <a:rPr lang="en-US" dirty="0"/>
              <a:t>a physical property of a substance. It is defined as the heat required to change one mole of liquid at its boiling point under standard atmospheric pressure.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Latent heat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condensation:</a:t>
            </a:r>
          </a:p>
          <a:p>
            <a:pPr marL="0" indent="0">
              <a:buNone/>
            </a:pPr>
            <a:r>
              <a:rPr lang="en-US" dirty="0" smtClean="0"/>
              <a:t>It is </a:t>
            </a:r>
            <a:r>
              <a:rPr lang="en-US" dirty="0"/>
              <a:t>energy released when water vapor </a:t>
            </a:r>
            <a:r>
              <a:rPr lang="en-US" b="1" dirty="0"/>
              <a:t>condenses</a:t>
            </a:r>
            <a:r>
              <a:rPr lang="en-US" dirty="0"/>
              <a:t> to form liquid droplets. An identical amount of calories (about 600 cal/g) is released in this process as was needed in the evaporation process.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5953"/>
            <a:ext cx="12434048" cy="2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4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List of Unit of different Latent Heat: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204"/>
            <a:ext cx="10515600" cy="49797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In CGS Unit, Latent heat of fusion and solidification of ice is 80 Cal /gm .                                         </a:t>
            </a:r>
          </a:p>
          <a:p>
            <a:pPr marL="0" indent="0">
              <a:buNone/>
            </a:pPr>
            <a:r>
              <a:rPr lang="en-US" sz="2400" dirty="0" smtClean="0"/>
              <a:t>In MKS Unit, </a:t>
            </a:r>
            <a:r>
              <a:rPr lang="en-US" sz="2400" dirty="0"/>
              <a:t>Latent heat of fusion and solidification of ice </a:t>
            </a:r>
            <a:r>
              <a:rPr lang="en-US" sz="2400" dirty="0" smtClean="0"/>
              <a:t>is 80 kcal/kg.</a:t>
            </a:r>
          </a:p>
          <a:p>
            <a:pPr marL="0" indent="0">
              <a:buNone/>
            </a:pPr>
            <a:r>
              <a:rPr lang="en-US" sz="2400" dirty="0" smtClean="0"/>
              <a:t>In SI Unit, </a:t>
            </a:r>
            <a:r>
              <a:rPr lang="en-US" sz="2400" dirty="0"/>
              <a:t>Latent heat of fusion and solidification of ice is </a:t>
            </a:r>
            <a:r>
              <a:rPr lang="en-US" sz="2400" dirty="0" smtClean="0"/>
              <a:t>335 kJ/kg.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CGS </a:t>
            </a:r>
            <a:r>
              <a:rPr lang="en-US" sz="2400" dirty="0" smtClean="0"/>
              <a:t>Unit, Latent </a:t>
            </a:r>
            <a:r>
              <a:rPr lang="en-US" sz="2400" dirty="0"/>
              <a:t>heat of </a:t>
            </a:r>
            <a:r>
              <a:rPr lang="en-US" sz="2400" dirty="0" smtClean="0"/>
              <a:t>vaporization </a:t>
            </a:r>
            <a:r>
              <a:rPr lang="en-US" sz="2400" dirty="0"/>
              <a:t>and </a:t>
            </a:r>
            <a:r>
              <a:rPr lang="en-US" sz="2400" dirty="0" smtClean="0"/>
              <a:t>condensation </a:t>
            </a:r>
            <a:r>
              <a:rPr lang="en-US" sz="2400" dirty="0"/>
              <a:t>of </a:t>
            </a:r>
            <a:r>
              <a:rPr lang="en-US" sz="2400" dirty="0" smtClean="0"/>
              <a:t>water </a:t>
            </a:r>
            <a:r>
              <a:rPr lang="en-US" sz="2400" dirty="0"/>
              <a:t>is </a:t>
            </a:r>
            <a:r>
              <a:rPr lang="en-US" sz="2400" dirty="0" smtClean="0"/>
              <a:t>539 Cal /</a:t>
            </a:r>
            <a:r>
              <a:rPr lang="en-US" sz="2400" dirty="0"/>
              <a:t>gm .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In MKS Unit, </a:t>
            </a:r>
            <a:r>
              <a:rPr lang="en-US" sz="2400" dirty="0" smtClean="0"/>
              <a:t>Latent </a:t>
            </a:r>
            <a:r>
              <a:rPr lang="en-US" sz="2400" dirty="0"/>
              <a:t>heat of vaporization and condensation of water is </a:t>
            </a:r>
            <a:r>
              <a:rPr lang="en-US" sz="2400" dirty="0" smtClean="0"/>
              <a:t>539 </a:t>
            </a:r>
            <a:r>
              <a:rPr lang="en-US" sz="2400" dirty="0" err="1" smtClean="0"/>
              <a:t>kCal</a:t>
            </a:r>
            <a:r>
              <a:rPr lang="en-US" sz="2400" dirty="0" smtClean="0"/>
              <a:t> /kg.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SI Unit</a:t>
            </a:r>
            <a:r>
              <a:rPr lang="en-US" sz="2400" dirty="0" smtClean="0"/>
              <a:t>, </a:t>
            </a:r>
            <a:r>
              <a:rPr lang="en-US" sz="2400" dirty="0"/>
              <a:t>Latent heat of vaporization and condensation of water is </a:t>
            </a:r>
            <a:r>
              <a:rPr lang="en-US" sz="2400" dirty="0" smtClean="0"/>
              <a:t>2257 kJ/kg 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45943"/>
            <a:ext cx="12192000" cy="3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706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formula to calculate the Sensible Heat and Latent Heat: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6423"/>
                <a:ext cx="10515600" cy="476922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Let, H = Sensible Heat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m = mass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t = temperature change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s = Specific heat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Sensible Heat </a:t>
                </a:r>
                <a:r>
                  <a:rPr lang="en-US" dirty="0" smtClean="0"/>
                  <a:t>, H = mst         Unit:  cal, kcal , kJ , BTU, CHU.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Again, Let,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L = Latent Heat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Latent Heat </a:t>
                </a:r>
                <a:r>
                  <a:rPr lang="en-US" dirty="0" smtClean="0"/>
                  <a:t>,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           Unit: cal /gm, kcal/kg , kJ/kg ,CHU/lb ,BTU/lb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6423"/>
                <a:ext cx="10515600" cy="4769223"/>
              </a:xfrm>
              <a:blipFill rotWithShape="0">
                <a:blip r:embed="rId2"/>
                <a:stretch>
                  <a:fillRect l="-1043" t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119717" y="3693877"/>
            <a:ext cx="1299882" cy="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19717" y="3693878"/>
            <a:ext cx="0" cy="672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19717" y="4366231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599" y="3702843"/>
            <a:ext cx="0" cy="66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31459" y="5179392"/>
            <a:ext cx="1317812" cy="8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31459" y="5141328"/>
            <a:ext cx="0" cy="744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31459" y="5890091"/>
            <a:ext cx="1317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49271" y="5150292"/>
            <a:ext cx="0" cy="735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35271"/>
            <a:ext cx="12192000" cy="313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082"/>
            <a:ext cx="10515600" cy="4123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Solve Problem: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51648"/>
                <a:ext cx="10515600" cy="588084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3.1. -10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তাপমাত্রার 5kg বরফকে স্বাভাবিক বায়ুমন্ডলীয় চাপে তাপ প্রয়োগ করে অতিতাপিত স্টিমে পরিবর্তন করা হলো । উ</a:t>
                </a:r>
                <a:r>
                  <a:rPr lang="as-IN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ৎ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পাদিত স্টিমের তাপমাত্রা 120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℃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হলে সরবরাহকৃত তাপের পরিমাণ</a:t>
                </a:r>
                <a:r>
                  <a:rPr lang="en-US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কত ? বরফ </a:t>
                </a:r>
                <a:r>
                  <a:rPr lang="as-IN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ও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অতিতাপিত স্টিমের আ</a:t>
                </a:r>
                <a:r>
                  <a:rPr lang="as-IN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ঃ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তাপ যথাক্রমে 0.5 এবং 0.48 cal/kg.k , বরফ গলন </a:t>
                </a:r>
                <a:r>
                  <a:rPr lang="as-IN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ও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পানির বাষ্পীভবনের সুপ্ততাপ যথাক্রমে</a:t>
                </a:r>
                <a:r>
                  <a:rPr lang="en-US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80</a:t>
                </a:r>
                <a:r>
                  <a:rPr lang="en-US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as-IN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ও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538.8 kcal/kg ধর।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    Ice                  Ice           Water             Water</a:t>
                </a:r>
                <a:r>
                  <a:rPr lang="en-US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   Saturated Steam  Superheated Steam    </a:t>
                </a:r>
              </a:p>
              <a:p>
                <a:pPr marL="0" indent="0">
                  <a:buNone/>
                </a:pPr>
                <a:endParaRPr lang="en-US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4">
                      <a:lumMod val="75000"/>
                    </a:schemeClr>
                  </a:solidFill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Solution: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(1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)   5  কেজি বরফকে  -10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℃</m:t>
                    </m:r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হতে  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℃</m:t>
                    </m:r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তাপমাত্রায় আনতে প্রয়োজনীয় তাপ,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= ms(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Shonar Bangla" panose="020B0502040204020203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= 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×</m:t>
                    </m:r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0.5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×</m:t>
                    </m:r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{0 – (-10)} = 25kcal      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(2)  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℃</m:t>
                    </m:r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বরফকে 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℃</m:t>
                    </m:r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তাপমাত্রার</a:t>
                </a:r>
                <a:r>
                  <a:rPr lang="en-US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পানিতে পরিণত করতে প্রয়োজনীয় তাপ,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= mL = 5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×</m:t>
                    </m:r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80 = 400 kcal</a:t>
                </a:r>
                <a:endParaRPr lang="en-US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51648"/>
                <a:ext cx="10515600" cy="5880846"/>
              </a:xfrm>
              <a:blipFill rotWithShape="0">
                <a:blip r:embed="rId2"/>
                <a:stretch>
                  <a:fillRect l="-1217" t="-2386" r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/>
          <p:cNvSpPr/>
          <p:nvPr/>
        </p:nvSpPr>
        <p:spPr>
          <a:xfrm flipH="1">
            <a:off x="1197059" y="2839068"/>
            <a:ext cx="838200" cy="7530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-10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 flipH="1" flipV="1">
            <a:off x="2855939" y="2839068"/>
            <a:ext cx="797861" cy="7530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4127357" y="2852013"/>
            <a:ext cx="762000" cy="7530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 rot="10800000" flipV="1">
            <a:off x="5803641" y="2839068"/>
            <a:ext cx="831627" cy="7789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7495881" y="2809428"/>
            <a:ext cx="869576" cy="7789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9518849" y="2839068"/>
            <a:ext cx="869575" cy="7530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120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6"/>
          </p:cNvCxnSpPr>
          <p:nvPr/>
        </p:nvCxnSpPr>
        <p:spPr>
          <a:xfrm>
            <a:off x="2855939" y="3215585"/>
            <a:ext cx="0" cy="12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2"/>
            <a:endCxn id="5" idx="6"/>
          </p:cNvCxnSpPr>
          <p:nvPr/>
        </p:nvCxnSpPr>
        <p:spPr>
          <a:xfrm flipV="1">
            <a:off x="2035259" y="3215585"/>
            <a:ext cx="8206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6" idx="2"/>
          </p:cNvCxnSpPr>
          <p:nvPr/>
        </p:nvCxnSpPr>
        <p:spPr>
          <a:xfrm flipV="1">
            <a:off x="3616368" y="3228531"/>
            <a:ext cx="510989" cy="6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7" idx="6"/>
          </p:cNvCxnSpPr>
          <p:nvPr/>
        </p:nvCxnSpPr>
        <p:spPr>
          <a:xfrm>
            <a:off x="4889357" y="3228531"/>
            <a:ext cx="914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</p:cNvCxnSpPr>
          <p:nvPr/>
        </p:nvCxnSpPr>
        <p:spPr>
          <a:xfrm flipV="1">
            <a:off x="6635268" y="3228530"/>
            <a:ext cx="86061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6"/>
            <a:endCxn id="9" idx="2"/>
          </p:cNvCxnSpPr>
          <p:nvPr/>
        </p:nvCxnSpPr>
        <p:spPr>
          <a:xfrm>
            <a:off x="8365457" y="3198891"/>
            <a:ext cx="1153392" cy="16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544235"/>
            <a:ext cx="12192000" cy="313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308440"/>
            <a:ext cx="10706099" cy="592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Continued…….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6749"/>
                <a:ext cx="10515600" cy="551021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(3) 0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℃</m:t>
                    </m:r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এর 5 কেজি পানিকে  100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℃</m:t>
                    </m:r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স্ফুটনাঙ্কে তুলতে প্রয়োজনীয় তাপ,</a:t>
                </a:r>
              </a:p>
              <a:p>
                <a:pPr marL="0" indent="0">
                  <a:buNone/>
                </a:pPr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           </a:t>
                </a:r>
                <a:r>
                  <a:rPr lang="en-US" sz="30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= ms(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  <a:cs typeface="Shonar Bangla" panose="020B0502040204020203" pitchFamily="34" charset="0"/>
                      </a:rPr>
                      <m:t>)</m:t>
                    </m:r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= 5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×</m:t>
                    </m:r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×</m:t>
                    </m:r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(100 - 0) = 500 kcal [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∵</m:t>
                    </m:r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পানির আ</a:t>
                </a:r>
                <a:r>
                  <a:rPr lang="as-IN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ঃ</a:t>
                </a:r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তাপ1kcal/ kg.k] 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(4) 100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3000" dirty="0" smtClean="0"/>
                  <a:t> তাপমাত্রার বাষ্পকে 100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3000" dirty="0" smtClean="0"/>
                  <a:t> তাপমাত্রার ভেজা বাষ্পে পরিণত করতে প্রয়োজনীয় তাপ ,</a:t>
                </a:r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000" dirty="0" smtClean="0"/>
                  <a:t> = mL = 5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000" dirty="0" smtClean="0"/>
                  <a:t>538.8 = 2694 kcal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( 5) 100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3000" dirty="0" smtClean="0"/>
                  <a:t> এর 5 kg শুষ্ক সম্পৃক্ত স্টিমকে অতিতাপিত করে 120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3000" dirty="0" smtClean="0"/>
                  <a:t> তাপমাত্রায় তুলতে</a:t>
                </a: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 smtClean="0"/>
                  <a:t>প্রয়োজনীয় তাপ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cs typeface="Shonar Bangla" panose="020B0502040204020203" pitchFamily="34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= ms(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Shonar Bangla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3000">
                        <a:latin typeface="Cambria Math" panose="02040503050406030204" pitchFamily="18" charset="0"/>
                        <a:cs typeface="Shonar Bangla" panose="020B0502040204020203" pitchFamily="34" charset="0"/>
                      </a:rPr>
                      <m:t>)</m:t>
                    </m:r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= 5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×</m:t>
                    </m:r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30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0.48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×</m:t>
                    </m:r>
                  </m:oMath>
                </a14:m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(</a:t>
                </a:r>
                <a:r>
                  <a:rPr lang="en-US" sz="30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120 </a:t>
                </a:r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- </a:t>
                </a:r>
                <a:r>
                  <a:rPr lang="en-US" sz="30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100</a:t>
                </a:r>
                <a:r>
                  <a:rPr lang="en-US" sz="30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) = </a:t>
                </a:r>
                <a:r>
                  <a:rPr lang="en-US" sz="30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48 kcal</a:t>
                </a:r>
                <a:endParaRPr lang="en-US" sz="3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</m:t>
                    </m:r>
                  </m:oMath>
                </a14:m>
                <a:r>
                  <a:rPr lang="en-US" sz="3000" dirty="0" err="1" smtClean="0"/>
                  <a:t>রবরাহকৃত</a:t>
                </a:r>
                <a:r>
                  <a:rPr lang="en-US" sz="3000" dirty="0" smtClean="0"/>
                  <a:t>  মোট তাপের পরিমাণ ,</a:t>
                </a:r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  H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000" dirty="0" smtClean="0"/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000" dirty="0" smtClean="0"/>
                  <a:t> </a:t>
                </a:r>
                <a:r>
                  <a:rPr lang="en-US" sz="3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      = 25 + 400 + 500 + 2694 + 48</a:t>
                </a:r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      = 3667 kcal (Ans.)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6749"/>
                <a:ext cx="10515600" cy="5510213"/>
              </a:xfrm>
              <a:blipFill rotWithShape="0">
                <a:blip r:embed="rId2"/>
                <a:stretch>
                  <a:fillRect l="-1217" t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535271"/>
            <a:ext cx="12192000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990600" y="474663"/>
                <a:ext cx="10229850" cy="56927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3.2. সমান ভরের বরফ </a:t>
                </a:r>
                <a:r>
                  <a:rPr lang="as-IN" sz="24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ও</a:t>
                </a:r>
                <a:r>
                  <a:rPr lang="en-US" sz="24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ফুটন্ত পানি</a:t>
                </a:r>
                <a:r>
                  <a:rPr lang="en-US" sz="2400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একত্রে মিশ্রিত করা হলো । এতে সম্পূর্ণ বরফ পানিতে পরিণত হলো এবং মিশ্রনের তাপমাত্রা </a:t>
                </a:r>
                <a:r>
                  <a:rPr lang="en-US" sz="2400" dirty="0" smtClean="0"/>
                  <a:t>10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হলো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</a:rPr>
                  <a:t>। বরফ গলনের সুপ্ততাপ নির্ণয় কর।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Solution:   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Let,  বরফ গলনের সুপ্ততাপ = L cal/gm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                 বরফ </a:t>
                </a:r>
                <a:r>
                  <a:rPr lang="as-IN" sz="24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ও</a:t>
                </a:r>
                <a:r>
                  <a:rPr lang="en-US" sz="2400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ফুটন্ত পানি উভয়ের ভর = 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m gm</a:t>
                </a:r>
              </a:p>
              <a:p>
                <a:pPr marL="514350" indent="-514350">
                  <a:buAutoNum type="arabicParenBoth"/>
                </a:pPr>
                <a:r>
                  <a:rPr lang="en-US" sz="2400" dirty="0" smtClean="0">
                    <a:latin typeface="Cambria Math" panose="020405030504060302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 smtClean="0"/>
                  <a:t> তাপমাত্রায় m gm বরফ 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 smtClean="0"/>
                  <a:t> তাপমাত্রার পানিতে পরিণত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হতে গৃহীত তাপ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mL cal</a:t>
                </a:r>
              </a:p>
              <a:p>
                <a:pPr marL="514350" indent="-514350">
                  <a:buAutoNum type="arabicParenBoth"/>
                </a:pPr>
                <a:r>
                  <a:rPr lang="en-US" sz="2400" dirty="0">
                    <a:latin typeface="Cambria Math" panose="020405030504060302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/>
                  <a:t> তাপমাত্রায় m gm বরফ </a:t>
                </a:r>
                <a:r>
                  <a:rPr lang="en-US" sz="2400" dirty="0" smtClean="0"/>
                  <a:t>গলা পানি 10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তাপমাত্রার পানিতে </a:t>
                </a:r>
                <a:r>
                  <a:rPr lang="en-US" sz="2400" dirty="0"/>
                  <a:t>পরিণত হতে গৃহীত তাপ </a:t>
                </a:r>
                <a:r>
                  <a:rPr lang="en-US" sz="2400" dirty="0" smtClean="0"/>
                  <a:t>,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= mst = m× 1  × ( 10 – 0 ) = 10m cal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(3) 100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 smtClean="0"/>
                  <a:t> তাপমাত্রার m gm ফুটন্ত পানি 10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400" dirty="0" smtClean="0"/>
                  <a:t> তাপমাত্রায় নামতে বর্জিত তাপ ,  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= mst = m ×1 ×(100 – 10) = 90m cal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We know, গৃহীত তাপ = বর্জিত তাপ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mL + 10m = 90m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 smtClean="0"/>
                  <a:t>  L = 80 cal/gm (Ans.)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90600" y="474663"/>
                <a:ext cx="10229850" cy="5692775"/>
              </a:xfrm>
              <a:blipFill rotWithShape="0">
                <a:blip r:embed="rId2"/>
                <a:stretch>
                  <a:fillRect l="-954" t="-2034" b="-3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526307"/>
            <a:ext cx="12192000" cy="33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80" y="381000"/>
            <a:ext cx="10515600" cy="895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Learning Outcome(Chapter-1):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4"/>
            <a:ext cx="10515600" cy="46053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What is Thermodynamics?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Applications of Thermodynamics.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Know about Heat and Temperature.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Different Units of Heat.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/>
                </a:solidFill>
              </a:rPr>
              <a:t>Relation one heat unit to another heat units.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58122"/>
            <a:ext cx="10515600" cy="3879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Question:(Home Work)(Chapter-1,2,3)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3450" y="847725"/>
                <a:ext cx="10763250" cy="55816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1. থার্মোডাইনামিক্স বলতে কী বুঝায় ?</a:t>
                </a:r>
              </a:p>
              <a:p>
                <a:pPr marL="0" indent="0">
                  <a:buNone/>
                </a:pPr>
                <a:r>
                  <a:rPr lang="en-US" dirty="0" smtClean="0"/>
                  <a:t>2. তাপ </a:t>
                </a:r>
                <a:r>
                  <a:rPr lang="as-IN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ও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তাপমাত্রার পার্থক্য লেখ ।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3. 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1BTU =  কত ক্যালোরি </a:t>
                </a:r>
                <a:r>
                  <a:rPr lang="as-IN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ও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কত জুল ?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4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. একজন অসুস্থ ব্যক্তির দৈহিক তাপমাত্রা ডাক্তারি থার্মোমিটার পাঠে 104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honar Bangla" panose="020B0502040204020203" pitchFamily="34" charset="0"/>
                      </a:rPr>
                      <m:t>℉</m:t>
                    </m:r>
                  </m:oMath>
                </a14:m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হলে সেলসিয়াস স্কেলে পাঠ কত হবে ?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5. </a:t>
                </a:r>
                <a:r>
                  <a:rPr lang="en-US" dirty="0" smtClean="0"/>
                  <a:t>500 BTU তাপকে তাপের অন্যান্য এককে রূপান্তর কর ।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6. </a:t>
                </a:r>
                <a:r>
                  <a:rPr lang="en-US" dirty="0" smtClean="0"/>
                  <a:t>আ</a:t>
                </a:r>
                <a:r>
                  <a:rPr lang="as-IN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ঃ</a:t>
                </a:r>
                <a:r>
                  <a:rPr lang="en-US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তাপদ্বয়ের সম্পর্ক হতে প্রমাণ কর যে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endParaRPr lang="en-US" dirty="0" smtClean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7. </a:t>
                </a:r>
                <a:r>
                  <a:rPr lang="en-US" dirty="0" smtClean="0"/>
                  <a:t>বরফ গলনের সুপ্ততাপ কাকে বলে ?</a:t>
                </a:r>
              </a:p>
              <a:p>
                <a:pPr marL="0" indent="0">
                  <a:buNone/>
                </a:pPr>
                <a:r>
                  <a:rPr lang="en-US" b="1" dirty="0"/>
                  <a:t>8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 -20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/>
                  <a:t> তাপমাত্রার 30gm বরফ  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/>
                  <a:t> তাপমাত্রার পানিতে রেখে দেখা গেল 3.75gm পানি বরফে পরিণত হলো । যদি বরফের আ</a:t>
                </a:r>
                <a:r>
                  <a:rPr lang="as-IN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ঃ</a:t>
                </a:r>
                <a:r>
                  <a:rPr lang="en-US" dirty="0" smtClean="0"/>
                  <a:t> তাপ 0.5cal/gm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/>
                  <a:t> হয় , তবে বরফ গলনের সুপ্ততাপ নির্ণয় কর।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450" y="847725"/>
                <a:ext cx="10763250" cy="5581650"/>
              </a:xfrm>
              <a:blipFill rotWithShape="0">
                <a:blip r:embed="rId2"/>
                <a:stretch>
                  <a:fillRect l="-1133" t="-2402" r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6531069"/>
            <a:ext cx="12192000" cy="32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57350" y="628650"/>
            <a:ext cx="8858250" cy="554831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এই ক্লাসের ভিডি</a:t>
            </a:r>
            <a:r>
              <a:rPr lang="as-IN" sz="32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টি পুনরায় দেখতে চাইলে দ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ক্ষতা বাতায়ন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(http://skills.gov.bd)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ভিজিট করুন ।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8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</a:rPr>
              <a:t>THANKS TO ALL</a:t>
            </a:r>
            <a:endParaRPr lang="en-US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0" y="6600824"/>
            <a:ext cx="1219200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93" y="2524125"/>
            <a:ext cx="2824163" cy="20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3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Thermodynamics: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0125"/>
            <a:ext cx="10515600" cy="51768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Thermodynamics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dirty="0" smtClean="0"/>
              <a:t>Thermodynamics is the branch of </a:t>
            </a:r>
            <a:r>
              <a:rPr lang="en-US" dirty="0" smtClean="0">
                <a:hlinkClick r:id="rId2"/>
              </a:rPr>
              <a:t>science</a:t>
            </a:r>
            <a:r>
              <a:rPr lang="en-US" dirty="0"/>
              <a:t> of the </a:t>
            </a:r>
            <a:r>
              <a:rPr lang="en-US" dirty="0" smtClean="0"/>
              <a:t>relationship between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heat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work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temperature</a:t>
            </a:r>
            <a:r>
              <a:rPr lang="en-US" dirty="0"/>
              <a:t>, and </a:t>
            </a:r>
            <a:r>
              <a:rPr lang="en-US" dirty="0">
                <a:hlinkClick r:id="rId6"/>
              </a:rPr>
              <a:t>energy</a:t>
            </a:r>
            <a:r>
              <a:rPr lang="en-US" dirty="0"/>
              <a:t>. In broad terms, thermodynamics deals with the transfer of energy from one place to another and from one form to another. The key concept is that heat is a form of energy corresponding to a definite amount of mechanical </a:t>
            </a:r>
            <a:r>
              <a:rPr lang="en-US" dirty="0" smtClean="0"/>
              <a:t>work.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Applications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Thermodynamics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efrigerators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eep freezers 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ndustrial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refrigeration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systems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Air-conditioning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systems,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Heat pumps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ir and gas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compressors</a:t>
            </a:r>
            <a:r>
              <a:rPr lang="en-US" dirty="0">
                <a:solidFill>
                  <a:srgbClr val="222222"/>
                </a:solidFill>
              </a:rPr>
              <a:t>, </a:t>
            </a:r>
            <a:endParaRPr lang="en-US" dirty="0" smtClean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Blowers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Fans</a:t>
            </a:r>
            <a:r>
              <a:rPr lang="en-US" dirty="0">
                <a:solidFill>
                  <a:srgbClr val="222222"/>
                </a:solidFill>
              </a:rPr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on various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thermodynamic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cycles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222222"/>
                </a:solidFill>
              </a:rPr>
              <a:t>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Heat and Temperature: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684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Heat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/>
              <a:t>Heat is the </a:t>
            </a:r>
            <a:r>
              <a:rPr lang="en-US" dirty="0"/>
              <a:t>thermal energy transferred from a hotter system to a cooler system that are in contact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Teamperature:</a:t>
            </a:r>
          </a:p>
          <a:p>
            <a:pPr marL="0" indent="0">
              <a:buNone/>
            </a:pPr>
            <a:r>
              <a:rPr lang="en-US" dirty="0" smtClean="0"/>
              <a:t>Temperature </a:t>
            </a:r>
            <a:r>
              <a:rPr lang="en-US" dirty="0"/>
              <a:t>is a measure of the average kinetic energy of the atoms or molecules in the system.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1775"/>
            <a:ext cx="12192000" cy="27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Different Units of Heat: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1526"/>
                <a:ext cx="10515600" cy="540543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 most common units of heat are </a:t>
                </a:r>
                <a:endParaRPr lang="en-US" dirty="0"/>
              </a:p>
              <a:p>
                <a:r>
                  <a:rPr lang="en-US" b="1" dirty="0"/>
                  <a:t>BTU</a:t>
                </a:r>
                <a:r>
                  <a:rPr lang="en-US" dirty="0"/>
                  <a:t> </a:t>
                </a:r>
                <a:r>
                  <a:rPr lang="en-US" dirty="0" smtClean="0"/>
                  <a:t> </a:t>
                </a:r>
                <a:r>
                  <a:rPr lang="en-US" dirty="0"/>
                  <a:t>- </a:t>
                </a:r>
                <a:r>
                  <a:rPr lang="en-US" b="1" dirty="0"/>
                  <a:t>British Thermal Unit</a:t>
                </a:r>
                <a:r>
                  <a:rPr lang="en-US" dirty="0"/>
                  <a:t> </a:t>
                </a:r>
              </a:p>
              <a:p>
                <a:r>
                  <a:rPr lang="en-US" b="1" dirty="0"/>
                  <a:t>Calorie</a:t>
                </a:r>
                <a:r>
                  <a:rPr lang="en-US" dirty="0"/>
                  <a:t>.</a:t>
                </a:r>
              </a:p>
              <a:p>
                <a:r>
                  <a:rPr lang="en-US" b="1" dirty="0"/>
                  <a:t>Joule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Calorie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In CGS Unit, </a:t>
                </a:r>
                <a:r>
                  <a:rPr lang="en-US" dirty="0"/>
                  <a:t>heat is expressed in the unit of calories which is further said to be the heat energy needed to increase the temperature of 1 gm of clean water by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/>
                  <a:t> temperature.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1 cal = 1 gm  clean water × 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/>
                  <a:t>  temperature</a:t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kilocalorie: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One kilocalorie is </a:t>
                </a:r>
                <a:r>
                  <a:rPr lang="en-US" dirty="0"/>
                  <a:t>the amount of heat needed to raise the temperature of 1</a:t>
                </a:r>
                <a:r>
                  <a:rPr lang="en-US" dirty="0" smtClean="0"/>
                  <a:t> kilogram </a:t>
                </a:r>
                <a:r>
                  <a:rPr lang="en-US" dirty="0"/>
                  <a:t>of </a:t>
                </a:r>
                <a:r>
                  <a:rPr lang="en-US" dirty="0" smtClean="0"/>
                  <a:t> clean water </a:t>
                </a:r>
                <a:r>
                  <a:rPr lang="en-US" dirty="0"/>
                  <a:t>by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temperature</a:t>
                </a:r>
                <a:r>
                  <a:rPr lang="en-US" dirty="0" smtClean="0"/>
                  <a:t>.</a:t>
                </a:r>
                <a:r>
                  <a:rPr lang="en-US" dirty="0"/>
                  <a:t> 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1 kcal = 1 kg clean water × 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/>
                  <a:t>  temperature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1526"/>
                <a:ext cx="10515600" cy="5405438"/>
              </a:xfrm>
              <a:blipFill rotWithShape="0">
                <a:blip r:embed="rId2"/>
                <a:stretch>
                  <a:fillRect l="-1043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6543675"/>
            <a:ext cx="12192000" cy="3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3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Different Units of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Heat: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4875" y="762000"/>
                <a:ext cx="10515600" cy="52673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BTU</a:t>
                </a:r>
                <a:r>
                  <a:rPr lang="en-US" sz="1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/>
                  <a:t>I</a:t>
                </a:r>
                <a:r>
                  <a:rPr lang="en-US" sz="1800" dirty="0" smtClean="0"/>
                  <a:t>t </a:t>
                </a:r>
                <a:r>
                  <a:rPr lang="en-US" sz="1800" dirty="0"/>
                  <a:t>is defined as the amount of heat required to raise the </a:t>
                </a:r>
                <a:r>
                  <a:rPr lang="en-US" sz="1800" dirty="0" smtClean="0"/>
                  <a:t>temperature </a:t>
                </a:r>
                <a:r>
                  <a:rPr lang="en-US" sz="1800" dirty="0"/>
                  <a:t>of one pound of water by one degree Fahrenheit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1 BTU = 1 lb clean water × 1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sz="1800" dirty="0" smtClean="0"/>
                  <a:t> temperature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Therm: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It </a:t>
                </a:r>
                <a:r>
                  <a:rPr lang="en-US" sz="1800" dirty="0"/>
                  <a:t>is defined as the amount of heat required to raise the temperature of </a:t>
                </a:r>
                <a:r>
                  <a:rPr lang="en-US" sz="1800" dirty="0" smtClean="0"/>
                  <a:t>1000 </a:t>
                </a:r>
                <a:r>
                  <a:rPr lang="en-US" sz="1800" dirty="0"/>
                  <a:t>pound of water by </a:t>
                </a:r>
                <a:r>
                  <a:rPr lang="en-US" sz="1800" dirty="0" smtClean="0"/>
                  <a:t>100 </a:t>
                </a:r>
                <a:r>
                  <a:rPr lang="en-US" sz="1800" dirty="0"/>
                  <a:t>degree Fahrenheit.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1 </a:t>
                </a:r>
                <a:r>
                  <a:rPr lang="en-US" sz="1800" dirty="0"/>
                  <a:t>Therm = 1000 lb </a:t>
                </a:r>
                <a:r>
                  <a:rPr lang="en-US" sz="1800" dirty="0" smtClean="0"/>
                  <a:t>clean water </a:t>
                </a:r>
                <a:r>
                  <a:rPr lang="en-US" sz="1800" dirty="0"/>
                  <a:t>× 100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sz="1800" dirty="0"/>
                  <a:t> temperature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CHU</a:t>
                </a:r>
                <a:r>
                  <a:rPr lang="en-US" sz="1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The </a:t>
                </a:r>
                <a:r>
                  <a:rPr lang="en-US" sz="1800" b="1" dirty="0" smtClean="0"/>
                  <a:t>centigrade</a:t>
                </a:r>
                <a:r>
                  <a:rPr lang="en-US" sz="1800" dirty="0" smtClean="0"/>
                  <a:t> heat unit (CHU) </a:t>
                </a:r>
                <a:r>
                  <a:rPr lang="en-US" sz="1800" dirty="0"/>
                  <a:t>is the amount of heat required to raise the temperature of one pound of water by one degree </a:t>
                </a:r>
                <a:r>
                  <a:rPr lang="en-US" sz="1800" b="1" dirty="0"/>
                  <a:t>Celsius</a:t>
                </a:r>
                <a:r>
                  <a:rPr lang="en-US" sz="1800" dirty="0"/>
                  <a:t>. 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1 CHU = 1 </a:t>
                </a:r>
                <a:r>
                  <a:rPr lang="en-US" sz="1800" dirty="0" err="1" smtClean="0"/>
                  <a:t>lb</a:t>
                </a:r>
                <a:r>
                  <a:rPr lang="en-US" sz="1800" dirty="0" smtClean="0"/>
                  <a:t> clean water × 1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800" dirty="0" smtClean="0"/>
                  <a:t> temperature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Joule: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The </a:t>
                </a:r>
                <a:r>
                  <a:rPr lang="en-US" sz="1800" dirty="0"/>
                  <a:t>standard unit for the rate of heat transferred is the </a:t>
                </a:r>
                <a:r>
                  <a:rPr lang="en-US" sz="1800" b="1" dirty="0"/>
                  <a:t>watt</a:t>
                </a:r>
                <a:r>
                  <a:rPr lang="en-US" sz="1800" dirty="0"/>
                  <a:t> (W), defined as </a:t>
                </a:r>
                <a:r>
                  <a:rPr lang="en-US" sz="1800" b="1" dirty="0"/>
                  <a:t>one joule per second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1 cal = 4.1868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 smtClean="0"/>
                  <a:t> 4.2 Joule    ;   1 kcal = 4200 Joule = 4.2 kJoule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762000"/>
                <a:ext cx="10515600" cy="5267325"/>
              </a:xfrm>
              <a:blipFill rotWithShape="0">
                <a:blip r:embed="rId2"/>
                <a:stretch>
                  <a:fillRect l="-464" t="-1042" r="-348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6505575"/>
            <a:ext cx="12192000" cy="35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Relation one heat unit to another heat units: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0600"/>
                <a:ext cx="10515600" cy="5186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(1)  Relation between BTU &amp; cal 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1 BTU = 1 lb clear water × 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dirty="0" smtClean="0"/>
                  <a:t> temperature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= 453.6 gm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/>
                  <a:t>        [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</m:oMath>
                </a14:m>
                <a:r>
                  <a:rPr lang="en-US" dirty="0" smtClean="0"/>
                  <a:t> 1 lb = 453.6 gm &amp; 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]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= 252 cal (Ans.)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Again,                                                        Again,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252 cal = 1 BTU                                          1 cal =4.2 Joule         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 smtClean="0"/>
                  <a:t> 1 cal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BTU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 smtClean="0"/>
                  <a:t> 252 cal = 4.2 × 252 Joule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= 3.968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BTU (Ans.)                       = 1058.4 Joule (Ans.)</a:t>
                </a:r>
              </a:p>
              <a:p>
                <a:pPr marL="0" indent="0">
                  <a:buNone/>
                </a:pPr>
                <a:r>
                  <a:rPr lang="en-US" dirty="0" smtClean="0"/>
                  <a:t>(2) Relation between CHU &amp; Cal ; Relation between BTU &amp; CHU …..etc.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0600"/>
                <a:ext cx="10515600" cy="5186363"/>
              </a:xfrm>
              <a:blipFill rotWithShape="0">
                <a:blip r:embed="rId2"/>
                <a:stretch>
                  <a:fillRect l="-1217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6486525"/>
            <a:ext cx="12192000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257925" y="3583781"/>
            <a:ext cx="38100" cy="162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435" y="385482"/>
            <a:ext cx="10506636" cy="24720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Chapter-2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9144000" cy="150495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Specific Heat of Gases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 dirty="0" smtClean="0"/>
              <a:t>                    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6531428"/>
            <a:ext cx="12192000" cy="32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6"/>
    </mc:Choice>
    <mc:Fallback xmlns="">
      <p:transition spd="slow" advTm="2239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1045</Words>
  <Application>Microsoft Office PowerPoint</Application>
  <PresentationFormat>Widescreen</PresentationFormat>
  <Paragraphs>266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</vt:lpstr>
      <vt:lpstr>Calibri</vt:lpstr>
      <vt:lpstr>Calibri Light</vt:lpstr>
      <vt:lpstr>Cambria Math</vt:lpstr>
      <vt:lpstr>Shonar Bangla</vt:lpstr>
      <vt:lpstr>Wingdings</vt:lpstr>
      <vt:lpstr>Office Theme</vt:lpstr>
      <vt:lpstr>Welcome </vt:lpstr>
      <vt:lpstr>Thermodynamics &amp; Heat Engine (67061) 6th SEMESTER Mechanical Department </vt:lpstr>
      <vt:lpstr> Learning Outcome(Chapter-1): </vt:lpstr>
      <vt:lpstr>Thermodynamics:</vt:lpstr>
      <vt:lpstr>Heat and Temperature:</vt:lpstr>
      <vt:lpstr>Different Units of Heat:</vt:lpstr>
      <vt:lpstr>Different Units of Heat:</vt:lpstr>
      <vt:lpstr>Relation one heat unit to another heat units:</vt:lpstr>
      <vt:lpstr>Chapter-2</vt:lpstr>
      <vt:lpstr> Learning Outcome(Chapter-2): </vt:lpstr>
      <vt:lpstr>Specific Heat , Thermal Capacity and Water Equivalent :</vt:lpstr>
      <vt:lpstr>PowerPoint Presentation</vt:lpstr>
      <vt:lpstr>  </vt:lpstr>
      <vt:lpstr>Specific Heat at constant volume (c_v ):</vt:lpstr>
      <vt:lpstr>Specific Heat at constant pressure(c_p ):</vt:lpstr>
      <vt:lpstr>Relation between Specific Heats(c_P &amp;  c_v):</vt:lpstr>
      <vt:lpstr>Continued…..</vt:lpstr>
      <vt:lpstr>Continued…….</vt:lpstr>
      <vt:lpstr>Chapter-3</vt:lpstr>
      <vt:lpstr> Learning Outcome(Chapter-3): </vt:lpstr>
      <vt:lpstr>Sensible heat and Latent Heat:</vt:lpstr>
      <vt:lpstr>       Sensible Heat and Latent Heat Diagram</vt:lpstr>
      <vt:lpstr>Classification of Latent Heat:</vt:lpstr>
      <vt:lpstr>PowerPoint Presentation</vt:lpstr>
      <vt:lpstr>List of Unit of different Latent Heat:</vt:lpstr>
      <vt:lpstr>The formula to calculate the Sensible Heat and Latent Heat:</vt:lpstr>
      <vt:lpstr>Solve Problem:</vt:lpstr>
      <vt:lpstr>Continued…….</vt:lpstr>
      <vt:lpstr>PowerPoint Presentation</vt:lpstr>
      <vt:lpstr>Question:(Home Work)(Chapter-1,2,3)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Shohan</dc:creator>
  <cp:lastModifiedBy>Shohan</cp:lastModifiedBy>
  <cp:revision>284</cp:revision>
  <dcterms:created xsi:type="dcterms:W3CDTF">2020-05-06T18:16:44Z</dcterms:created>
  <dcterms:modified xsi:type="dcterms:W3CDTF">2020-05-28T17:34:55Z</dcterms:modified>
</cp:coreProperties>
</file>