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sldIdLst>
    <p:sldId id="364" r:id="rId2"/>
    <p:sldId id="3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6" r:id="rId54"/>
    <p:sldId id="328" r:id="rId5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FC9D6-0647-48B5-8162-0CED280C9A3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DAC4F-8C94-4824-85D3-AFAD3F8F3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3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66"/>
                </a:solidFill>
                <a:latin typeface="Palladio Uralic"/>
                <a:cs typeface="Palladio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66"/>
                </a:solidFill>
                <a:latin typeface="Palladio Uralic"/>
                <a:cs typeface="Palladio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23339" y="1366520"/>
            <a:ext cx="3136900" cy="4301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78070" y="1534159"/>
            <a:ext cx="4060190" cy="435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66"/>
                </a:solidFill>
                <a:latin typeface="Palladio Uralic"/>
                <a:cs typeface="Palladio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4324" y="17779"/>
            <a:ext cx="851535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66"/>
                </a:solidFill>
                <a:latin typeface="Palladio Uralic"/>
                <a:cs typeface="Palladio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5539" y="1771649"/>
            <a:ext cx="714629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0409" y="6279212"/>
            <a:ext cx="274320" cy="24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515351" cy="553998"/>
          </a:xfrm>
        </p:spPr>
        <p:txBody>
          <a:bodyPr/>
          <a:lstStyle/>
          <a:p>
            <a:r>
              <a:rPr lang="en-US" sz="3600" dirty="0" smtClean="0"/>
              <a:t>WELLCOME TO MY PRESENTATION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124200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Presented By</a:t>
            </a:r>
          </a:p>
          <a:p>
            <a:r>
              <a:rPr lang="en-US" sz="2400" dirty="0" smtClean="0"/>
              <a:t>Md. Ashraful Hoque</a:t>
            </a:r>
          </a:p>
          <a:p>
            <a:r>
              <a:rPr lang="en-US" sz="2400" dirty="0" smtClean="0"/>
              <a:t>Junior Instructor (Tech/Mechanical)</a:t>
            </a:r>
          </a:p>
          <a:p>
            <a:r>
              <a:rPr lang="en-US" sz="2400" dirty="0" smtClean="0"/>
              <a:t>Mechanical Technology</a:t>
            </a:r>
          </a:p>
          <a:p>
            <a:r>
              <a:rPr lang="en-US" sz="2400" dirty="0" smtClean="0"/>
              <a:t>Dhaka Polytechnic Institute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37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44779"/>
            <a:ext cx="7758430" cy="914400"/>
          </a:xfrm>
          <a:custGeom>
            <a:avLst/>
            <a:gdLst/>
            <a:ahLst/>
            <a:cxnLst/>
            <a:rect l="l" t="t" r="r" b="b"/>
            <a:pathLst>
              <a:path w="7758430" h="914400">
                <a:moveTo>
                  <a:pt x="7758430" y="0"/>
                </a:moveTo>
                <a:lnTo>
                  <a:pt x="0" y="0"/>
                </a:lnTo>
                <a:lnTo>
                  <a:pt x="0" y="914400"/>
                </a:lnTo>
                <a:lnTo>
                  <a:pt x="7758430" y="9144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144779"/>
            <a:ext cx="7758430" cy="914400"/>
          </a:xfrm>
          <a:prstGeom prst="rect">
            <a:avLst/>
          </a:prstGeom>
          <a:ln w="31627">
            <a:solidFill>
              <a:srgbClr val="000000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200"/>
              </a:spcBef>
            </a:pP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I.C </a:t>
            </a:r>
            <a:r>
              <a:rPr sz="4000" spc="-10" dirty="0">
                <a:solidFill>
                  <a:srgbClr val="FF0000"/>
                </a:solidFill>
                <a:latin typeface="Times New Roman"/>
                <a:cs typeface="Times New Roman"/>
              </a:rPr>
              <a:t>ENGINE</a:t>
            </a:r>
            <a:r>
              <a:rPr sz="4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Times New Roman"/>
                <a:cs typeface="Times New Roman"/>
              </a:rPr>
              <a:t>TERMINOLGOGY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9986" y="1279586"/>
            <a:ext cx="7804150" cy="5594350"/>
            <a:chOff x="669986" y="1279586"/>
            <a:chExt cx="7804150" cy="5594350"/>
          </a:xfrm>
        </p:grpSpPr>
        <p:sp>
          <p:nvSpPr>
            <p:cNvPr id="5" name="object 5"/>
            <p:cNvSpPr/>
            <p:nvPr/>
          </p:nvSpPr>
          <p:spPr>
            <a:xfrm>
              <a:off x="685800" y="1295400"/>
              <a:ext cx="7772400" cy="5562600"/>
            </a:xfrm>
            <a:custGeom>
              <a:avLst/>
              <a:gdLst/>
              <a:ahLst/>
              <a:cxnLst/>
              <a:rect l="l" t="t" r="r" b="b"/>
              <a:pathLst>
                <a:path w="7772400" h="5562600">
                  <a:moveTo>
                    <a:pt x="7772400" y="5562600"/>
                  </a:moveTo>
                  <a:lnTo>
                    <a:pt x="0" y="5562600"/>
                  </a:lnTo>
                  <a:lnTo>
                    <a:pt x="0" y="0"/>
                  </a:lnTo>
                  <a:lnTo>
                    <a:pt x="7772400" y="0"/>
                  </a:lnTo>
                  <a:lnTo>
                    <a:pt x="7772400" y="556260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800" y="1295400"/>
              <a:ext cx="7772400" cy="5562600"/>
            </a:xfrm>
            <a:custGeom>
              <a:avLst/>
              <a:gdLst/>
              <a:ahLst/>
              <a:cxnLst/>
              <a:rect l="l" t="t" r="r" b="b"/>
              <a:pathLst>
                <a:path w="7772400" h="5562600">
                  <a:moveTo>
                    <a:pt x="0" y="5562600"/>
                  </a:moveTo>
                  <a:lnTo>
                    <a:pt x="0" y="0"/>
                  </a:lnTo>
                  <a:lnTo>
                    <a:pt x="7772400" y="0"/>
                  </a:lnTo>
                  <a:lnTo>
                    <a:pt x="7772400" y="5562600"/>
                  </a:lnTo>
                </a:path>
              </a:pathLst>
            </a:custGeom>
            <a:ln w="316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4540" y="1239519"/>
            <a:ext cx="7561580" cy="46456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00"/>
              </a:spcBef>
            </a:pPr>
            <a:r>
              <a:rPr sz="2800" b="1" spc="-5" dirty="0">
                <a:latin typeface="Times New Roman"/>
                <a:cs typeface="Times New Roman"/>
              </a:rPr>
              <a:t>The standard terms </a:t>
            </a:r>
            <a:r>
              <a:rPr sz="2800" b="1" spc="-10" dirty="0">
                <a:latin typeface="Times New Roman"/>
                <a:cs typeface="Times New Roman"/>
              </a:rPr>
              <a:t>used </a:t>
            </a:r>
            <a:r>
              <a:rPr sz="2800" b="1" dirty="0">
                <a:latin typeface="Times New Roman"/>
                <a:cs typeface="Times New Roman"/>
              </a:rPr>
              <a:t>in </a:t>
            </a:r>
            <a:r>
              <a:rPr sz="2800" b="1" spc="-10" dirty="0">
                <a:latin typeface="Times New Roman"/>
                <a:cs typeface="Times New Roman"/>
              </a:rPr>
              <a:t>I.C </a:t>
            </a:r>
            <a:r>
              <a:rPr sz="2800" b="1" spc="-5" dirty="0">
                <a:latin typeface="Times New Roman"/>
                <a:cs typeface="Times New Roman"/>
              </a:rPr>
              <a:t>Engines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are</a:t>
            </a:r>
            <a:endParaRPr sz="2800">
              <a:latin typeface="Times New Roman"/>
              <a:cs typeface="Times New Roman"/>
            </a:endParaRPr>
          </a:p>
          <a:p>
            <a:pPr marL="355600" marR="129539" indent="-342900" algn="just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67030" algn="l"/>
              </a:tabLst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Bore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800" spc="-5" dirty="0">
                <a:latin typeface="Times New Roman"/>
                <a:cs typeface="Times New Roman"/>
              </a:rPr>
              <a:t>Inside diameter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cylinder is </a:t>
            </a:r>
            <a:r>
              <a:rPr sz="2800" spc="-10" dirty="0">
                <a:latin typeface="Times New Roman"/>
                <a:cs typeface="Times New Roman"/>
              </a:rPr>
              <a:t>termed </a:t>
            </a:r>
            <a:r>
              <a:rPr sz="2800" spc="-5" dirty="0">
                <a:latin typeface="Times New Roman"/>
                <a:cs typeface="Times New Roman"/>
              </a:rPr>
              <a:t>as  Bore.</a:t>
            </a:r>
            <a:endParaRPr sz="2800">
              <a:latin typeface="Times New Roman"/>
              <a:cs typeface="Times New Roman"/>
            </a:endParaRPr>
          </a:p>
          <a:p>
            <a:pPr marL="355600" marR="230504" indent="-342900" algn="just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367030" algn="l"/>
              </a:tabLst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Top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Dead Center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(TDC):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extreme </a:t>
            </a:r>
            <a:r>
              <a:rPr sz="2800" dirty="0">
                <a:latin typeface="Times New Roman"/>
                <a:cs typeface="Times New Roman"/>
              </a:rPr>
              <a:t>position  </a:t>
            </a:r>
            <a:r>
              <a:rPr sz="2800" spc="-10" dirty="0">
                <a:latin typeface="Times New Roman"/>
                <a:cs typeface="Times New Roman"/>
              </a:rPr>
              <a:t>reached </a:t>
            </a:r>
            <a:r>
              <a:rPr sz="2800" dirty="0">
                <a:latin typeface="Times New Roman"/>
                <a:cs typeface="Times New Roman"/>
              </a:rPr>
              <a:t>by the piston </a:t>
            </a:r>
            <a:r>
              <a:rPr sz="2800" spc="-5" dirty="0">
                <a:latin typeface="Times New Roman"/>
                <a:cs typeface="Times New Roman"/>
              </a:rPr>
              <a:t>at </a:t>
            </a:r>
            <a:r>
              <a:rPr sz="2800" dirty="0">
                <a:latin typeface="Times New Roman"/>
                <a:cs typeface="Times New Roman"/>
              </a:rPr>
              <a:t>the top of the </a:t>
            </a:r>
            <a:r>
              <a:rPr sz="2800" spc="-5" dirty="0">
                <a:latin typeface="Times New Roman"/>
                <a:cs typeface="Times New Roman"/>
              </a:rPr>
              <a:t>cylinder </a:t>
            </a:r>
            <a:r>
              <a:rPr sz="2800" dirty="0">
                <a:latin typeface="Times New Roman"/>
                <a:cs typeface="Times New Roman"/>
              </a:rPr>
              <a:t>in  the </a:t>
            </a:r>
            <a:r>
              <a:rPr sz="2800" spc="-5" dirty="0">
                <a:latin typeface="Times New Roman"/>
                <a:cs typeface="Times New Roman"/>
              </a:rPr>
              <a:t>vertical engine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called Top </a:t>
            </a:r>
            <a:r>
              <a:rPr sz="2800" spc="-10" dirty="0">
                <a:latin typeface="Times New Roman"/>
                <a:cs typeface="Times New Roman"/>
              </a:rPr>
              <a:t>Dead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center.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67030" algn="l"/>
              </a:tabLst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Bottom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Dead Center (BDC):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extreme  </a:t>
            </a:r>
            <a:r>
              <a:rPr sz="2800" dirty="0">
                <a:latin typeface="Times New Roman"/>
                <a:cs typeface="Times New Roman"/>
              </a:rPr>
              <a:t>position </a:t>
            </a:r>
            <a:r>
              <a:rPr sz="2800" spc="-5" dirty="0">
                <a:latin typeface="Times New Roman"/>
                <a:cs typeface="Times New Roman"/>
              </a:rPr>
              <a:t>reached </a:t>
            </a:r>
            <a:r>
              <a:rPr sz="2800" dirty="0">
                <a:latin typeface="Times New Roman"/>
                <a:cs typeface="Times New Roman"/>
              </a:rPr>
              <a:t>by the piston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Bottom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 cylinder in the </a:t>
            </a:r>
            <a:r>
              <a:rPr sz="2800" spc="-5" dirty="0">
                <a:latin typeface="Times New Roman"/>
                <a:cs typeface="Times New Roman"/>
              </a:rPr>
              <a:t>vertical engine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10" dirty="0">
                <a:latin typeface="Times New Roman"/>
                <a:cs typeface="Times New Roman"/>
              </a:rPr>
              <a:t>called </a:t>
            </a:r>
            <a:r>
              <a:rPr sz="2800" spc="-5" dirty="0">
                <a:latin typeface="Times New Roman"/>
                <a:cs typeface="Times New Roman"/>
              </a:rPr>
              <a:t>Bottom  </a:t>
            </a:r>
            <a:r>
              <a:rPr sz="2800" spc="-10" dirty="0">
                <a:latin typeface="Times New Roman"/>
                <a:cs typeface="Times New Roman"/>
              </a:rPr>
              <a:t>Dead center.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7569" y="6308422"/>
            <a:ext cx="990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44779"/>
            <a:ext cx="8305800" cy="990600"/>
          </a:xfrm>
          <a:custGeom>
            <a:avLst/>
            <a:gdLst/>
            <a:ahLst/>
            <a:cxnLst/>
            <a:rect l="l" t="t" r="r" b="b"/>
            <a:pathLst>
              <a:path w="8305800" h="990600">
                <a:moveTo>
                  <a:pt x="8305800" y="0"/>
                </a:moveTo>
                <a:lnTo>
                  <a:pt x="0" y="0"/>
                </a:lnTo>
                <a:lnTo>
                  <a:pt x="0" y="990600"/>
                </a:lnTo>
                <a:lnTo>
                  <a:pt x="8305800" y="9906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44779"/>
            <a:ext cx="8305800" cy="990600"/>
          </a:xfrm>
          <a:prstGeom prst="rect">
            <a:avLst/>
          </a:prstGeom>
          <a:ln w="31627">
            <a:solidFill>
              <a:srgbClr val="000000"/>
            </a:solidFill>
          </a:ln>
        </p:spPr>
        <p:txBody>
          <a:bodyPr vert="horz" wrap="square" lIns="0" tIns="190500" rIns="0" bIns="0" rtlCol="0">
            <a:spAutoFit/>
          </a:bodyPr>
          <a:lstStyle/>
          <a:p>
            <a:pPr marL="495934">
              <a:lnSpc>
                <a:spcPct val="100000"/>
              </a:lnSpc>
              <a:spcBef>
                <a:spcPts val="1500"/>
              </a:spcBef>
            </a:pP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I.C ENGINE</a:t>
            </a:r>
            <a:r>
              <a:rPr sz="4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Times New Roman"/>
                <a:cs typeface="Times New Roman"/>
              </a:rPr>
              <a:t>TERMINOLGOGY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5186" y="1279586"/>
            <a:ext cx="8413750" cy="5365750"/>
            <a:chOff x="365186" y="1279586"/>
            <a:chExt cx="8413750" cy="5365750"/>
          </a:xfrm>
        </p:grpSpPr>
        <p:sp>
          <p:nvSpPr>
            <p:cNvPr id="6" name="object 6"/>
            <p:cNvSpPr/>
            <p:nvPr/>
          </p:nvSpPr>
          <p:spPr>
            <a:xfrm>
              <a:off x="380999" y="1295400"/>
              <a:ext cx="8382000" cy="5334000"/>
            </a:xfrm>
            <a:custGeom>
              <a:avLst/>
              <a:gdLst/>
              <a:ahLst/>
              <a:cxnLst/>
              <a:rect l="l" t="t" r="r" b="b"/>
              <a:pathLst>
                <a:path w="8382000" h="5334000">
                  <a:moveTo>
                    <a:pt x="8382000" y="0"/>
                  </a:moveTo>
                  <a:lnTo>
                    <a:pt x="0" y="0"/>
                  </a:lnTo>
                  <a:lnTo>
                    <a:pt x="0" y="5334000"/>
                  </a:lnTo>
                  <a:lnTo>
                    <a:pt x="8382000" y="533400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0999" y="1295400"/>
              <a:ext cx="8382000" cy="5334000"/>
            </a:xfrm>
            <a:custGeom>
              <a:avLst/>
              <a:gdLst/>
              <a:ahLst/>
              <a:cxnLst/>
              <a:rect l="l" t="t" r="r" b="b"/>
              <a:pathLst>
                <a:path w="8382000" h="5334000">
                  <a:moveTo>
                    <a:pt x="4191000" y="5334000"/>
                  </a:moveTo>
                  <a:lnTo>
                    <a:pt x="0" y="5334000"/>
                  </a:lnTo>
                  <a:lnTo>
                    <a:pt x="0" y="0"/>
                  </a:lnTo>
                  <a:lnTo>
                    <a:pt x="8382000" y="0"/>
                  </a:lnTo>
                  <a:lnTo>
                    <a:pt x="8382000" y="5334000"/>
                  </a:lnTo>
                  <a:lnTo>
                    <a:pt x="4191000" y="5334000"/>
                  </a:lnTo>
                  <a:close/>
                </a:path>
              </a:pathLst>
            </a:custGeom>
            <a:ln w="316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740" y="1278890"/>
            <a:ext cx="7961630" cy="47650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89900"/>
              </a:lnSpc>
              <a:spcBef>
                <a:spcPts val="484"/>
              </a:spcBef>
              <a:buClr>
                <a:srgbClr val="FF0000"/>
              </a:buClr>
              <a:buFont typeface="Times New Roman"/>
              <a:buAutoNum type="arabicPeriod" startAt="4"/>
              <a:tabLst>
                <a:tab pos="421005" algn="l"/>
              </a:tabLst>
            </a:pPr>
            <a:r>
              <a:rPr dirty="0"/>
              <a:t>	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Stroke: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nominal </a:t>
            </a:r>
            <a:r>
              <a:rPr sz="3200" dirty="0">
                <a:latin typeface="Times New Roman"/>
                <a:cs typeface="Times New Roman"/>
              </a:rPr>
              <a:t>distance </a:t>
            </a:r>
            <a:r>
              <a:rPr sz="3200" spc="-5" dirty="0">
                <a:latin typeface="Times New Roman"/>
                <a:cs typeface="Times New Roman"/>
              </a:rPr>
              <a:t>travelled </a:t>
            </a:r>
            <a:r>
              <a:rPr sz="3200" dirty="0">
                <a:latin typeface="Times New Roman"/>
                <a:cs typeface="Times New Roman"/>
              </a:rPr>
              <a:t>by </a:t>
            </a:r>
            <a:r>
              <a:rPr sz="3200" spc="-5" dirty="0">
                <a:latin typeface="Times New Roman"/>
                <a:cs typeface="Times New Roman"/>
              </a:rPr>
              <a:t>the  piston in the </a:t>
            </a:r>
            <a:r>
              <a:rPr sz="3200" dirty="0">
                <a:latin typeface="Times New Roman"/>
                <a:cs typeface="Times New Roman"/>
              </a:rPr>
              <a:t>cylinder </a:t>
            </a:r>
            <a:r>
              <a:rPr sz="3200" spc="-5" dirty="0">
                <a:latin typeface="Times New Roman"/>
                <a:cs typeface="Times New Roman"/>
              </a:rPr>
              <a:t>between the extreme  </a:t>
            </a:r>
            <a:r>
              <a:rPr sz="3200" dirty="0">
                <a:latin typeface="Times New Roman"/>
                <a:cs typeface="Times New Roman"/>
              </a:rPr>
              <a:t>upper and </a:t>
            </a:r>
            <a:r>
              <a:rPr sz="3200" spc="-5" dirty="0">
                <a:latin typeface="Times New Roman"/>
                <a:cs typeface="Times New Roman"/>
              </a:rPr>
              <a:t>lower positions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the piston </a:t>
            </a:r>
            <a:r>
              <a:rPr sz="3200" dirty="0">
                <a:latin typeface="Times New Roman"/>
                <a:cs typeface="Times New Roman"/>
              </a:rPr>
              <a:t>(TDC  </a:t>
            </a:r>
            <a:r>
              <a:rPr sz="3200" spc="-5" dirty="0">
                <a:latin typeface="Times New Roman"/>
                <a:cs typeface="Times New Roman"/>
              </a:rPr>
              <a:t>&amp;BDC) is termed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stroke.</a:t>
            </a:r>
            <a:endParaRPr sz="3200">
              <a:latin typeface="Times New Roman"/>
              <a:cs typeface="Times New Roman"/>
            </a:endParaRPr>
          </a:p>
          <a:p>
            <a:pPr marL="355600" marR="405765" indent="-342900">
              <a:lnSpc>
                <a:spcPct val="90000"/>
              </a:lnSpc>
              <a:spcBef>
                <a:spcPts val="795"/>
              </a:spcBef>
              <a:buClr>
                <a:srgbClr val="FF0000"/>
              </a:buClr>
              <a:buFont typeface="Times New Roman"/>
              <a:buAutoNum type="arabicPeriod" startAt="4"/>
              <a:tabLst>
                <a:tab pos="421005" algn="l"/>
              </a:tabLst>
            </a:pPr>
            <a:r>
              <a:rPr dirty="0"/>
              <a:t>	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Compression ratio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(r): </a:t>
            </a:r>
            <a:r>
              <a:rPr sz="3200" spc="-5" dirty="0">
                <a:latin typeface="Times New Roman"/>
                <a:cs typeface="Times New Roman"/>
              </a:rPr>
              <a:t>It is the ratio </a:t>
            </a:r>
            <a:r>
              <a:rPr sz="3200" dirty="0">
                <a:latin typeface="Times New Roman"/>
                <a:cs typeface="Times New Roman"/>
              </a:rPr>
              <a:t>of  </a:t>
            </a:r>
            <a:r>
              <a:rPr sz="3200" spc="-5" dirty="0">
                <a:latin typeface="Times New Roman"/>
                <a:cs typeface="Times New Roman"/>
              </a:rPr>
              <a:t>Maximum </a:t>
            </a:r>
            <a:r>
              <a:rPr sz="3200" dirty="0">
                <a:latin typeface="Times New Roman"/>
                <a:cs typeface="Times New Roman"/>
              </a:rPr>
              <a:t>cylinder </a:t>
            </a:r>
            <a:r>
              <a:rPr sz="3200" spc="-5" dirty="0">
                <a:latin typeface="Times New Roman"/>
                <a:cs typeface="Times New Roman"/>
              </a:rPr>
              <a:t>volume to the </a:t>
            </a:r>
            <a:r>
              <a:rPr sz="3200" dirty="0">
                <a:latin typeface="Times New Roman"/>
                <a:cs typeface="Times New Roman"/>
              </a:rPr>
              <a:t>Clearance  </a:t>
            </a:r>
            <a:r>
              <a:rPr sz="3200" spc="-5" dirty="0">
                <a:latin typeface="Times New Roman"/>
                <a:cs typeface="Times New Roman"/>
              </a:rPr>
              <a:t>volume.</a:t>
            </a:r>
            <a:endParaRPr sz="3200">
              <a:latin typeface="Times New Roman"/>
              <a:cs typeface="Times New Roman"/>
            </a:endParaRPr>
          </a:p>
          <a:p>
            <a:pPr marL="355600" marR="314960" indent="-342900">
              <a:lnSpc>
                <a:spcPts val="3450"/>
              </a:lnSpc>
              <a:spcBef>
                <a:spcPts val="850"/>
              </a:spcBef>
              <a:buClr>
                <a:srgbClr val="FF0000"/>
              </a:buClr>
              <a:buFont typeface="Times New Roman"/>
              <a:buAutoNum type="arabicPeriod" startAt="4"/>
              <a:tabLst>
                <a:tab pos="421005" algn="l"/>
              </a:tabLst>
            </a:pPr>
            <a:r>
              <a:rPr dirty="0"/>
              <a:t>	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Cylinder 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volume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(v): </a:t>
            </a:r>
            <a:r>
              <a:rPr sz="3200" spc="-5" dirty="0">
                <a:latin typeface="Times New Roman"/>
                <a:cs typeface="Times New Roman"/>
              </a:rPr>
              <a:t>It is the </a:t>
            </a:r>
            <a:r>
              <a:rPr sz="3200" dirty="0">
                <a:latin typeface="Times New Roman"/>
                <a:cs typeface="Times New Roman"/>
              </a:rPr>
              <a:t>sum of swept  </a:t>
            </a:r>
            <a:r>
              <a:rPr sz="3200" spc="-5" dirty="0">
                <a:latin typeface="Times New Roman"/>
                <a:cs typeface="Times New Roman"/>
              </a:rPr>
              <a:t>volume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Clearance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volume.</a:t>
            </a:r>
            <a:endParaRPr sz="3200">
              <a:latin typeface="Times New Roman"/>
              <a:cs typeface="Times New Roman"/>
            </a:endParaRPr>
          </a:p>
          <a:p>
            <a:pPr marL="1442720">
              <a:lnSpc>
                <a:spcPct val="100000"/>
              </a:lnSpc>
              <a:spcBef>
                <a:spcPts val="370"/>
              </a:spcBef>
            </a:pPr>
            <a:r>
              <a:rPr sz="3200" dirty="0">
                <a:latin typeface="Times New Roman"/>
                <a:cs typeface="Times New Roman"/>
              </a:rPr>
              <a:t>V = Vs +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Vc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05740"/>
            <a:ext cx="8229600" cy="991869"/>
          </a:xfrm>
          <a:custGeom>
            <a:avLst/>
            <a:gdLst/>
            <a:ahLst/>
            <a:cxnLst/>
            <a:rect l="l" t="t" r="r" b="b"/>
            <a:pathLst>
              <a:path w="8229600" h="991869">
                <a:moveTo>
                  <a:pt x="8229600" y="0"/>
                </a:moveTo>
                <a:lnTo>
                  <a:pt x="0" y="0"/>
                </a:lnTo>
                <a:lnTo>
                  <a:pt x="0" y="991869"/>
                </a:lnTo>
                <a:lnTo>
                  <a:pt x="8229600" y="99186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05740"/>
            <a:ext cx="8229600" cy="991869"/>
          </a:xfrm>
          <a:prstGeom prst="rect">
            <a:avLst/>
          </a:prstGeom>
          <a:ln w="31627">
            <a:solidFill>
              <a:srgbClr val="000000"/>
            </a:solidFill>
          </a:ln>
        </p:spPr>
        <p:txBody>
          <a:bodyPr vert="horz" wrap="square" lIns="0" tIns="191770" rIns="0" bIns="0" rtlCol="0">
            <a:spAutoFit/>
          </a:bodyPr>
          <a:lstStyle/>
          <a:p>
            <a:pPr marL="457834">
              <a:lnSpc>
                <a:spcPct val="100000"/>
              </a:lnSpc>
              <a:spcBef>
                <a:spcPts val="1510"/>
              </a:spcBef>
            </a:pP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I.C ENGINE</a:t>
            </a:r>
            <a:r>
              <a:rPr sz="40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Times New Roman"/>
                <a:cs typeface="Times New Roman"/>
              </a:rPr>
              <a:t>TERMINOLGOGY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7586" y="1584386"/>
            <a:ext cx="8108950" cy="4451350"/>
            <a:chOff x="517586" y="1584386"/>
            <a:chExt cx="8108950" cy="4451350"/>
          </a:xfrm>
        </p:grpSpPr>
        <p:sp>
          <p:nvSpPr>
            <p:cNvPr id="5" name="object 5"/>
            <p:cNvSpPr/>
            <p:nvPr/>
          </p:nvSpPr>
          <p:spPr>
            <a:xfrm>
              <a:off x="533400" y="1600200"/>
              <a:ext cx="8077200" cy="4419600"/>
            </a:xfrm>
            <a:custGeom>
              <a:avLst/>
              <a:gdLst/>
              <a:ahLst/>
              <a:cxnLst/>
              <a:rect l="l" t="t" r="r" b="b"/>
              <a:pathLst>
                <a:path w="8077200" h="4419600">
                  <a:moveTo>
                    <a:pt x="8077200" y="0"/>
                  </a:moveTo>
                  <a:lnTo>
                    <a:pt x="0" y="0"/>
                  </a:lnTo>
                  <a:lnTo>
                    <a:pt x="0" y="4419600"/>
                  </a:lnTo>
                  <a:lnTo>
                    <a:pt x="8077200" y="441960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1600200"/>
              <a:ext cx="8077200" cy="4419600"/>
            </a:xfrm>
            <a:custGeom>
              <a:avLst/>
              <a:gdLst/>
              <a:ahLst/>
              <a:cxnLst/>
              <a:rect l="l" t="t" r="r" b="b"/>
              <a:pathLst>
                <a:path w="8077200" h="4419600">
                  <a:moveTo>
                    <a:pt x="4038600" y="4419600"/>
                  </a:moveTo>
                  <a:lnTo>
                    <a:pt x="0" y="4419600"/>
                  </a:lnTo>
                  <a:lnTo>
                    <a:pt x="0" y="0"/>
                  </a:lnTo>
                  <a:lnTo>
                    <a:pt x="8077200" y="0"/>
                  </a:lnTo>
                  <a:lnTo>
                    <a:pt x="8077200" y="4419600"/>
                  </a:lnTo>
                  <a:lnTo>
                    <a:pt x="4038600" y="4419600"/>
                  </a:lnTo>
                  <a:close/>
                </a:path>
              </a:pathLst>
            </a:custGeom>
            <a:ln w="316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2140" y="1633220"/>
            <a:ext cx="7626984" cy="305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0"/>
              </a:spcBef>
              <a:buClr>
                <a:srgbClr val="FF0000"/>
              </a:buClr>
              <a:buFont typeface="Times New Roman"/>
              <a:buAutoNum type="arabicPeriod" startAt="7"/>
              <a:tabLst>
                <a:tab pos="421005" algn="l"/>
              </a:tabLst>
            </a:pPr>
            <a:r>
              <a:rPr dirty="0"/>
              <a:t>	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Swept 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volume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(Vs): </a:t>
            </a:r>
            <a:r>
              <a:rPr sz="3200" spc="-5" dirty="0">
                <a:latin typeface="Times New Roman"/>
                <a:cs typeface="Times New Roman"/>
              </a:rPr>
              <a:t>It is the volume </a:t>
            </a:r>
            <a:r>
              <a:rPr sz="3200" dirty="0">
                <a:latin typeface="Times New Roman"/>
                <a:cs typeface="Times New Roman"/>
              </a:rPr>
              <a:t>of  space generated by </a:t>
            </a:r>
            <a:r>
              <a:rPr sz="3200" spc="-5" dirty="0">
                <a:latin typeface="Times New Roman"/>
                <a:cs typeface="Times New Roman"/>
              </a:rPr>
              <a:t>the movement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piston  from </a:t>
            </a:r>
            <a:r>
              <a:rPr sz="3200" dirty="0">
                <a:latin typeface="Times New Roman"/>
                <a:cs typeface="Times New Roman"/>
              </a:rPr>
              <a:t>one dead center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another dead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center.</a:t>
            </a:r>
            <a:endParaRPr sz="3200">
              <a:latin typeface="Times New Roman"/>
              <a:cs typeface="Times New Roman"/>
            </a:endParaRPr>
          </a:p>
          <a:p>
            <a:pPr marL="355600" marR="63500" indent="-342900">
              <a:lnSpc>
                <a:spcPct val="100000"/>
              </a:lnSpc>
              <a:spcBef>
                <a:spcPts val="800"/>
              </a:spcBef>
              <a:buClr>
                <a:srgbClr val="FF0000"/>
              </a:buClr>
              <a:buFont typeface="Times New Roman"/>
              <a:buAutoNum type="arabicPeriod" startAt="7"/>
              <a:tabLst>
                <a:tab pos="421005" algn="l"/>
              </a:tabLst>
            </a:pPr>
            <a:r>
              <a:rPr dirty="0"/>
              <a:t>	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Clearance Volume(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Vc): </a:t>
            </a:r>
            <a:r>
              <a:rPr sz="3200" spc="-5" dirty="0">
                <a:latin typeface="Times New Roman"/>
                <a:cs typeface="Times New Roman"/>
              </a:rPr>
              <a:t>It is the </a:t>
            </a:r>
            <a:r>
              <a:rPr sz="3200" dirty="0">
                <a:latin typeface="Times New Roman"/>
                <a:cs typeface="Times New Roman"/>
              </a:rPr>
              <a:t>space </a:t>
            </a:r>
            <a:r>
              <a:rPr sz="3200" spc="-5" dirty="0">
                <a:latin typeface="Times New Roman"/>
                <a:cs typeface="Times New Roman"/>
              </a:rPr>
              <a:t>in  the </a:t>
            </a:r>
            <a:r>
              <a:rPr sz="3200" dirty="0">
                <a:latin typeface="Times New Roman"/>
                <a:cs typeface="Times New Roman"/>
              </a:rPr>
              <a:t>cylinder, when </a:t>
            </a:r>
            <a:r>
              <a:rPr sz="3200" spc="-5" dirty="0">
                <a:latin typeface="Times New Roman"/>
                <a:cs typeface="Times New Roman"/>
              </a:rPr>
              <a:t>the piston is </a:t>
            </a:r>
            <a:r>
              <a:rPr sz="3200" dirty="0">
                <a:latin typeface="Times New Roman"/>
                <a:cs typeface="Times New Roman"/>
              </a:rPr>
              <a:t>at </a:t>
            </a:r>
            <a:r>
              <a:rPr sz="3200" spc="-5" dirty="0">
                <a:latin typeface="Times New Roman"/>
                <a:cs typeface="Times New Roman"/>
              </a:rPr>
              <a:t>Top </a:t>
            </a:r>
            <a:r>
              <a:rPr sz="3200" dirty="0">
                <a:latin typeface="Times New Roman"/>
                <a:cs typeface="Times New Roman"/>
              </a:rPr>
              <a:t>Dead  </a:t>
            </a:r>
            <a:r>
              <a:rPr sz="3200" spc="-5" dirty="0">
                <a:latin typeface="Times New Roman"/>
                <a:cs typeface="Times New Roman"/>
              </a:rPr>
              <a:t>Center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5809" y="6295722"/>
            <a:ext cx="2235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29191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68580"/>
            <a:ext cx="8686800" cy="1554480"/>
          </a:xfrm>
          <a:custGeom>
            <a:avLst/>
            <a:gdLst/>
            <a:ahLst/>
            <a:cxnLst/>
            <a:rect l="l" t="t" r="r" b="b"/>
            <a:pathLst>
              <a:path w="8686800" h="1554480">
                <a:moveTo>
                  <a:pt x="8686800" y="0"/>
                </a:moveTo>
                <a:lnTo>
                  <a:pt x="0" y="0"/>
                </a:lnTo>
                <a:lnTo>
                  <a:pt x="0" y="1554480"/>
                </a:lnTo>
                <a:lnTo>
                  <a:pt x="8686800" y="155448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68580"/>
            <a:ext cx="8686800" cy="1554480"/>
          </a:xfrm>
          <a:prstGeom prst="rect">
            <a:avLst/>
          </a:prstGeom>
          <a:ln w="19048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98120" marR="203835" algn="ctr">
              <a:lnSpc>
                <a:spcPct val="100000"/>
              </a:lnSpc>
              <a:spcBef>
                <a:spcPts val="37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Comparison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between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Four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stroke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cycle and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two 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stroke cycle engine</a:t>
            </a:r>
            <a:endParaRPr sz="3200">
              <a:latin typeface="Times New Roman"/>
              <a:cs typeface="Times New Roman"/>
            </a:endParaRPr>
          </a:p>
          <a:p>
            <a:pPr marR="1270" algn="ctr">
              <a:lnSpc>
                <a:spcPts val="3829"/>
              </a:lnSpc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(Merits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and Demerits)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1704339"/>
            <a:ext cx="1009650" cy="946150"/>
          </a:xfrm>
          <a:custGeom>
            <a:avLst/>
            <a:gdLst/>
            <a:ahLst/>
            <a:cxnLst/>
            <a:rect l="l" t="t" r="r" b="b"/>
            <a:pathLst>
              <a:path w="1009650" h="946150">
                <a:moveTo>
                  <a:pt x="1009650" y="0"/>
                </a:moveTo>
                <a:lnTo>
                  <a:pt x="0" y="0"/>
                </a:lnTo>
                <a:lnTo>
                  <a:pt x="0" y="946150"/>
                </a:lnTo>
                <a:lnTo>
                  <a:pt x="1009650" y="946150"/>
                </a:lnTo>
                <a:lnTo>
                  <a:pt x="10096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2429" y="1699259"/>
            <a:ext cx="834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S.</a:t>
            </a:r>
            <a:r>
              <a:rPr sz="2800" b="1" spc="-15" dirty="0">
                <a:latin typeface="Times New Roman"/>
                <a:cs typeface="Times New Roman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14450" y="1704339"/>
            <a:ext cx="7524750" cy="946150"/>
          </a:xfrm>
          <a:custGeom>
            <a:avLst/>
            <a:gdLst/>
            <a:ahLst/>
            <a:cxnLst/>
            <a:rect l="l" t="t" r="r" b="b"/>
            <a:pathLst>
              <a:path w="7524750" h="946150">
                <a:moveTo>
                  <a:pt x="7524750" y="0"/>
                </a:moveTo>
                <a:lnTo>
                  <a:pt x="3285490" y="0"/>
                </a:lnTo>
                <a:lnTo>
                  <a:pt x="0" y="0"/>
                </a:lnTo>
                <a:lnTo>
                  <a:pt x="0" y="946150"/>
                </a:lnTo>
                <a:lnTo>
                  <a:pt x="3285490" y="946150"/>
                </a:lnTo>
                <a:lnTo>
                  <a:pt x="7524750" y="946150"/>
                </a:lnTo>
                <a:lnTo>
                  <a:pt x="75247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40909" y="1699259"/>
            <a:ext cx="3953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Four </a:t>
            </a:r>
            <a:r>
              <a:rPr sz="2800" b="1" spc="-10" dirty="0">
                <a:latin typeface="Times New Roman"/>
                <a:cs typeface="Times New Roman"/>
              </a:rPr>
              <a:t>Stroke Cycle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Engine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2650489"/>
            <a:ext cx="1009650" cy="1234440"/>
          </a:xfrm>
          <a:custGeom>
            <a:avLst/>
            <a:gdLst/>
            <a:ahLst/>
            <a:cxnLst/>
            <a:rect l="l" t="t" r="r" b="b"/>
            <a:pathLst>
              <a:path w="1009650" h="1234439">
                <a:moveTo>
                  <a:pt x="1009650" y="0"/>
                </a:moveTo>
                <a:lnTo>
                  <a:pt x="0" y="0"/>
                </a:lnTo>
                <a:lnTo>
                  <a:pt x="0" y="1234440"/>
                </a:lnTo>
                <a:lnTo>
                  <a:pt x="1009650" y="1234440"/>
                </a:lnTo>
                <a:lnTo>
                  <a:pt x="10096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2270" y="264922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2650489"/>
            <a:ext cx="8534400" cy="2788920"/>
          </a:xfrm>
          <a:custGeom>
            <a:avLst/>
            <a:gdLst/>
            <a:ahLst/>
            <a:cxnLst/>
            <a:rect l="l" t="t" r="r" b="b"/>
            <a:pathLst>
              <a:path w="8534400" h="2788920">
                <a:moveTo>
                  <a:pt x="1009650" y="1234440"/>
                </a:moveTo>
                <a:lnTo>
                  <a:pt x="0" y="1234440"/>
                </a:lnTo>
                <a:lnTo>
                  <a:pt x="0" y="2788920"/>
                </a:lnTo>
                <a:lnTo>
                  <a:pt x="1009650" y="2788920"/>
                </a:lnTo>
                <a:lnTo>
                  <a:pt x="1009650" y="1234440"/>
                </a:lnTo>
                <a:close/>
              </a:path>
              <a:path w="8534400" h="2788920">
                <a:moveTo>
                  <a:pt x="8534400" y="0"/>
                </a:moveTo>
                <a:lnTo>
                  <a:pt x="4295140" y="0"/>
                </a:lnTo>
                <a:lnTo>
                  <a:pt x="1009650" y="0"/>
                </a:lnTo>
                <a:lnTo>
                  <a:pt x="1009650" y="1234440"/>
                </a:lnTo>
                <a:lnTo>
                  <a:pt x="4295140" y="1234440"/>
                </a:lnTo>
                <a:lnTo>
                  <a:pt x="8534400" y="1234440"/>
                </a:lnTo>
                <a:lnTo>
                  <a:pt x="8534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2270" y="388492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14450" y="3884929"/>
            <a:ext cx="7524750" cy="1554480"/>
          </a:xfrm>
          <a:custGeom>
            <a:avLst/>
            <a:gdLst/>
            <a:ahLst/>
            <a:cxnLst/>
            <a:rect l="l" t="t" r="r" b="b"/>
            <a:pathLst>
              <a:path w="7524750" h="1554479">
                <a:moveTo>
                  <a:pt x="7524750" y="0"/>
                </a:moveTo>
                <a:lnTo>
                  <a:pt x="3285490" y="0"/>
                </a:lnTo>
                <a:lnTo>
                  <a:pt x="0" y="0"/>
                </a:lnTo>
                <a:lnTo>
                  <a:pt x="0" y="1554480"/>
                </a:lnTo>
                <a:lnTo>
                  <a:pt x="3285490" y="1554480"/>
                </a:lnTo>
                <a:lnTo>
                  <a:pt x="7524750" y="1554480"/>
                </a:lnTo>
                <a:lnTo>
                  <a:pt x="75247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77409" y="2649220"/>
            <a:ext cx="4046220" cy="233057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178435">
              <a:lnSpc>
                <a:spcPct val="92200"/>
              </a:lnSpc>
              <a:spcBef>
                <a:spcPts val="325"/>
              </a:spcBef>
            </a:pPr>
            <a:r>
              <a:rPr sz="24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Demerits:</a:t>
            </a:r>
            <a:r>
              <a:rPr sz="2400" b="1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One power </a:t>
            </a:r>
            <a:r>
              <a:rPr sz="2400" dirty="0">
                <a:latin typeface="Times New Roman"/>
                <a:cs typeface="Times New Roman"/>
              </a:rPr>
              <a:t>stroke in 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revolutions of the crank  </a:t>
            </a:r>
            <a:r>
              <a:rPr sz="2400" spc="-5" dirty="0">
                <a:latin typeface="Times New Roman"/>
                <a:cs typeface="Times New Roman"/>
              </a:rPr>
              <a:t>shaft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ts val="2650"/>
              </a:lnSpc>
              <a:spcBef>
                <a:spcPts val="1820"/>
              </a:spcBef>
            </a:pPr>
            <a:r>
              <a:rPr sz="2400" spc="-5" dirty="0">
                <a:latin typeface="Times New Roman"/>
                <a:cs typeface="Times New Roman"/>
              </a:rPr>
              <a:t>Power </a:t>
            </a:r>
            <a:r>
              <a:rPr sz="2400" dirty="0">
                <a:latin typeface="Times New Roman"/>
                <a:cs typeface="Times New Roman"/>
              </a:rPr>
              <a:t>developed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same  </a:t>
            </a:r>
            <a:r>
              <a:rPr sz="2400" dirty="0">
                <a:latin typeface="Times New Roman"/>
                <a:cs typeface="Times New Roman"/>
              </a:rPr>
              <a:t>engine </a:t>
            </a:r>
            <a:r>
              <a:rPr sz="2400" spc="-5" dirty="0">
                <a:latin typeface="Times New Roman"/>
                <a:cs typeface="Times New Roman"/>
              </a:rPr>
              <a:t>speed </a:t>
            </a:r>
            <a:r>
              <a:rPr sz="2400" dirty="0">
                <a:latin typeface="Times New Roman"/>
                <a:cs typeface="Times New Roman"/>
              </a:rPr>
              <a:t>is theoretically half  that of </a:t>
            </a:r>
            <a:r>
              <a:rPr sz="2400" spc="-5" dirty="0">
                <a:latin typeface="Times New Roman"/>
                <a:cs typeface="Times New Roman"/>
              </a:rPr>
              <a:t>two stroke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engine.</a:t>
            </a:r>
          </a:p>
        </p:txBody>
      </p:sp>
      <p:sp>
        <p:nvSpPr>
          <p:cNvPr id="15" name="object 15"/>
          <p:cNvSpPr/>
          <p:nvPr/>
        </p:nvSpPr>
        <p:spPr>
          <a:xfrm>
            <a:off x="304800" y="5439409"/>
            <a:ext cx="1009650" cy="1277620"/>
          </a:xfrm>
          <a:custGeom>
            <a:avLst/>
            <a:gdLst/>
            <a:ahLst/>
            <a:cxnLst/>
            <a:rect l="l" t="t" r="r" b="b"/>
            <a:pathLst>
              <a:path w="1009650" h="1277620">
                <a:moveTo>
                  <a:pt x="1009650" y="0"/>
                </a:moveTo>
                <a:lnTo>
                  <a:pt x="0" y="0"/>
                </a:lnTo>
                <a:lnTo>
                  <a:pt x="0" y="1277620"/>
                </a:lnTo>
                <a:lnTo>
                  <a:pt x="1009650" y="1277620"/>
                </a:lnTo>
                <a:lnTo>
                  <a:pt x="10096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2270" y="543940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14450" y="5439409"/>
            <a:ext cx="3285490" cy="1277620"/>
          </a:xfrm>
          <a:custGeom>
            <a:avLst/>
            <a:gdLst/>
            <a:ahLst/>
            <a:cxnLst/>
            <a:rect l="l" t="t" r="r" b="b"/>
            <a:pathLst>
              <a:path w="3285490" h="1277620">
                <a:moveTo>
                  <a:pt x="3285490" y="0"/>
                </a:moveTo>
                <a:lnTo>
                  <a:pt x="0" y="0"/>
                </a:lnTo>
                <a:lnTo>
                  <a:pt x="0" y="1277620"/>
                </a:lnTo>
                <a:lnTo>
                  <a:pt x="3285490" y="1277620"/>
                </a:lnTo>
                <a:lnTo>
                  <a:pt x="328549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91919" y="1699259"/>
            <a:ext cx="3013710" cy="48056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32510" marR="93345" indent="-814069">
              <a:lnSpc>
                <a:spcPts val="3100"/>
              </a:lnSpc>
              <a:spcBef>
                <a:spcPts val="420"/>
              </a:spcBef>
            </a:pPr>
            <a:r>
              <a:rPr sz="2800" b="1" spc="-15" dirty="0">
                <a:latin typeface="Times New Roman"/>
                <a:cs typeface="Times New Roman"/>
              </a:rPr>
              <a:t>Two </a:t>
            </a:r>
            <a:r>
              <a:rPr sz="2800" b="1" spc="-10" dirty="0">
                <a:latin typeface="Times New Roman"/>
                <a:cs typeface="Times New Roman"/>
              </a:rPr>
              <a:t>Stroke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Cycle  </a:t>
            </a:r>
            <a:r>
              <a:rPr sz="2800" b="1" spc="-5" dirty="0">
                <a:latin typeface="Times New Roman"/>
                <a:cs typeface="Times New Roman"/>
              </a:rPr>
              <a:t>Engine</a:t>
            </a:r>
            <a:endParaRPr sz="2800" dirty="0">
              <a:latin typeface="Times New Roman"/>
              <a:cs typeface="Times New Roman"/>
            </a:endParaRPr>
          </a:p>
          <a:p>
            <a:pPr marL="12700" marR="84455">
              <a:lnSpc>
                <a:spcPct val="92200"/>
              </a:lnSpc>
              <a:spcBef>
                <a:spcPts val="1185"/>
              </a:spcBef>
            </a:pPr>
            <a:r>
              <a:rPr sz="24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Merits:</a:t>
            </a:r>
            <a:r>
              <a:rPr sz="24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One power  </a:t>
            </a:r>
            <a:r>
              <a:rPr sz="2400" dirty="0">
                <a:latin typeface="Times New Roman"/>
                <a:cs typeface="Times New Roman"/>
              </a:rPr>
              <a:t>stroke in one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revolution  of 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crankshaft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92100"/>
              </a:lnSpc>
              <a:spcBef>
                <a:spcPts val="1764"/>
              </a:spcBef>
            </a:pPr>
            <a:r>
              <a:rPr sz="2400" spc="-5" dirty="0">
                <a:latin typeface="Times New Roman"/>
                <a:cs typeface="Times New Roman"/>
              </a:rPr>
              <a:t>Power </a:t>
            </a:r>
            <a:r>
              <a:rPr sz="2400" dirty="0">
                <a:latin typeface="Times New Roman"/>
                <a:cs typeface="Times New Roman"/>
              </a:rPr>
              <a:t>developed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10" dirty="0">
                <a:latin typeface="Times New Roman"/>
                <a:cs typeface="Times New Roman"/>
              </a:rPr>
              <a:t>same </a:t>
            </a:r>
            <a:r>
              <a:rPr sz="2400" spc="-5" dirty="0">
                <a:latin typeface="Times New Roman"/>
                <a:cs typeface="Times New Roman"/>
              </a:rPr>
              <a:t>engine speed  </a:t>
            </a:r>
            <a:r>
              <a:rPr sz="2400" dirty="0">
                <a:latin typeface="Times New Roman"/>
                <a:cs typeface="Times New Roman"/>
              </a:rPr>
              <a:t>theoretically </a:t>
            </a:r>
            <a:r>
              <a:rPr sz="2400" spc="-5" dirty="0">
                <a:latin typeface="Times New Roman"/>
                <a:cs typeface="Times New Roman"/>
              </a:rPr>
              <a:t>twice </a:t>
            </a:r>
            <a:r>
              <a:rPr sz="2400" dirty="0">
                <a:latin typeface="Times New Roman"/>
                <a:cs typeface="Times New Roman"/>
              </a:rPr>
              <a:t>that  of a </a:t>
            </a:r>
            <a:r>
              <a:rPr sz="2400" spc="-5" dirty="0">
                <a:latin typeface="Times New Roman"/>
                <a:cs typeface="Times New Roman"/>
              </a:rPr>
              <a:t>four </a:t>
            </a:r>
            <a:r>
              <a:rPr sz="2400" dirty="0">
                <a:latin typeface="Times New Roman"/>
                <a:cs typeface="Times New Roman"/>
              </a:rPr>
              <a:t>stroke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engine</a:t>
            </a:r>
          </a:p>
          <a:p>
            <a:pPr marL="12700" marR="296545">
              <a:lnSpc>
                <a:spcPct val="92200"/>
              </a:lnSpc>
              <a:spcBef>
                <a:spcPts val="1625"/>
              </a:spcBef>
            </a:pPr>
            <a:r>
              <a:rPr sz="2400" spc="-5" dirty="0">
                <a:latin typeface="Times New Roman"/>
                <a:cs typeface="Times New Roman"/>
              </a:rPr>
              <a:t>Simple design </a:t>
            </a:r>
            <a:r>
              <a:rPr sz="2400" dirty="0">
                <a:latin typeface="Times New Roman"/>
                <a:cs typeface="Times New Roman"/>
              </a:rPr>
              <a:t>and  lighter in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construction 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same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power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99940" y="5439409"/>
            <a:ext cx="4239260" cy="1277620"/>
          </a:xfrm>
          <a:custGeom>
            <a:avLst/>
            <a:gdLst/>
            <a:ahLst/>
            <a:cxnLst/>
            <a:rect l="l" t="t" r="r" b="b"/>
            <a:pathLst>
              <a:path w="4239259" h="1277620">
                <a:moveTo>
                  <a:pt x="4239260" y="0"/>
                </a:moveTo>
                <a:lnTo>
                  <a:pt x="0" y="0"/>
                </a:lnTo>
                <a:lnTo>
                  <a:pt x="0" y="1277620"/>
                </a:lnTo>
                <a:lnTo>
                  <a:pt x="4239260" y="1277620"/>
                </a:lnTo>
                <a:lnTo>
                  <a:pt x="423926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77409" y="5439409"/>
            <a:ext cx="4002404" cy="10655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25"/>
              </a:spcBef>
            </a:pP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same </a:t>
            </a:r>
            <a:r>
              <a:rPr sz="2400" spc="-5" dirty="0">
                <a:latin typeface="Times New Roman"/>
                <a:cs typeface="Times New Roman"/>
              </a:rPr>
              <a:t>power complicated  </a:t>
            </a:r>
            <a:r>
              <a:rPr sz="2400" dirty="0">
                <a:latin typeface="Times New Roman"/>
                <a:cs typeface="Times New Roman"/>
              </a:rPr>
              <a:t>design and </a:t>
            </a:r>
            <a:r>
              <a:rPr sz="2400" spc="-5" dirty="0">
                <a:latin typeface="Times New Roman"/>
                <a:cs typeface="Times New Roman"/>
              </a:rPr>
              <a:t>heavier </a:t>
            </a:r>
            <a:r>
              <a:rPr sz="2400" dirty="0">
                <a:latin typeface="Times New Roman"/>
                <a:cs typeface="Times New Roman"/>
              </a:rPr>
              <a:t>in  construction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29191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30480"/>
            <a:ext cx="8686800" cy="1554480"/>
          </a:xfrm>
          <a:custGeom>
            <a:avLst/>
            <a:gdLst/>
            <a:ahLst/>
            <a:cxnLst/>
            <a:rect l="l" t="t" r="r" b="b"/>
            <a:pathLst>
              <a:path w="8686800" h="1554480">
                <a:moveTo>
                  <a:pt x="8686800" y="0"/>
                </a:moveTo>
                <a:lnTo>
                  <a:pt x="0" y="0"/>
                </a:lnTo>
                <a:lnTo>
                  <a:pt x="0" y="1554480"/>
                </a:lnTo>
                <a:lnTo>
                  <a:pt x="8686800" y="155448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30480"/>
            <a:ext cx="8686800" cy="1554480"/>
          </a:xfrm>
          <a:prstGeom prst="rect">
            <a:avLst/>
          </a:prstGeom>
          <a:ln w="19048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98120" marR="203835" algn="ctr">
              <a:lnSpc>
                <a:spcPct val="100000"/>
              </a:lnSpc>
              <a:spcBef>
                <a:spcPts val="37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Comparison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between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Four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stroke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cycle and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two 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stroke cycle engine</a:t>
            </a:r>
            <a:endParaRPr sz="3200">
              <a:latin typeface="Times New Roman"/>
              <a:cs typeface="Times New Roman"/>
            </a:endParaRPr>
          </a:p>
          <a:p>
            <a:pPr marR="1270" algn="ctr">
              <a:lnSpc>
                <a:spcPts val="3829"/>
              </a:lnSpc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(Merits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and Demerits)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929" y="1601469"/>
            <a:ext cx="1045210" cy="944880"/>
          </a:xfrm>
          <a:custGeom>
            <a:avLst/>
            <a:gdLst/>
            <a:ahLst/>
            <a:cxnLst/>
            <a:rect l="l" t="t" r="r" b="b"/>
            <a:pathLst>
              <a:path w="1045210" h="944880">
                <a:moveTo>
                  <a:pt x="1045210" y="0"/>
                </a:moveTo>
                <a:lnTo>
                  <a:pt x="0" y="0"/>
                </a:lnTo>
                <a:lnTo>
                  <a:pt x="0" y="944879"/>
                </a:lnTo>
                <a:lnTo>
                  <a:pt x="1045210" y="944879"/>
                </a:lnTo>
                <a:lnTo>
                  <a:pt x="104521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1596390"/>
            <a:ext cx="834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S.</a:t>
            </a:r>
            <a:r>
              <a:rPr sz="2800" b="1" spc="-15" dirty="0">
                <a:latin typeface="Times New Roman"/>
                <a:cs typeface="Times New Roman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7140" y="1601469"/>
            <a:ext cx="7793990" cy="944880"/>
          </a:xfrm>
          <a:custGeom>
            <a:avLst/>
            <a:gdLst/>
            <a:ahLst/>
            <a:cxnLst/>
            <a:rect l="l" t="t" r="r" b="b"/>
            <a:pathLst>
              <a:path w="7793990" h="944880">
                <a:moveTo>
                  <a:pt x="7793990" y="0"/>
                </a:moveTo>
                <a:lnTo>
                  <a:pt x="3403600" y="0"/>
                </a:lnTo>
                <a:lnTo>
                  <a:pt x="0" y="0"/>
                </a:lnTo>
                <a:lnTo>
                  <a:pt x="0" y="944880"/>
                </a:lnTo>
                <a:lnTo>
                  <a:pt x="3403600" y="944880"/>
                </a:lnTo>
                <a:lnTo>
                  <a:pt x="7793990" y="944880"/>
                </a:lnTo>
                <a:lnTo>
                  <a:pt x="779399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67909" y="1596390"/>
            <a:ext cx="39547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Four </a:t>
            </a:r>
            <a:r>
              <a:rPr sz="2800" b="1" spc="-10" dirty="0">
                <a:latin typeface="Times New Roman"/>
                <a:cs typeface="Times New Roman"/>
              </a:rPr>
              <a:t>Stroke Cycle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Engine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1929" y="2546350"/>
            <a:ext cx="1045210" cy="1996439"/>
          </a:xfrm>
          <a:custGeom>
            <a:avLst/>
            <a:gdLst/>
            <a:ahLst/>
            <a:cxnLst/>
            <a:rect l="l" t="t" r="r" b="b"/>
            <a:pathLst>
              <a:path w="1045210" h="1996439">
                <a:moveTo>
                  <a:pt x="1045210" y="0"/>
                </a:moveTo>
                <a:lnTo>
                  <a:pt x="0" y="0"/>
                </a:lnTo>
                <a:lnTo>
                  <a:pt x="0" y="1996439"/>
                </a:lnTo>
                <a:lnTo>
                  <a:pt x="1045210" y="1996439"/>
                </a:lnTo>
                <a:lnTo>
                  <a:pt x="104521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9400" y="254635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47139" y="2546350"/>
            <a:ext cx="3403600" cy="1996439"/>
          </a:xfrm>
          <a:custGeom>
            <a:avLst/>
            <a:gdLst/>
            <a:ahLst/>
            <a:cxnLst/>
            <a:rect l="l" t="t" r="r" b="b"/>
            <a:pathLst>
              <a:path w="3403600" h="1996439">
                <a:moveTo>
                  <a:pt x="3403600" y="0"/>
                </a:moveTo>
                <a:lnTo>
                  <a:pt x="0" y="0"/>
                </a:lnTo>
                <a:lnTo>
                  <a:pt x="0" y="1996439"/>
                </a:lnTo>
                <a:lnTo>
                  <a:pt x="3403600" y="1996439"/>
                </a:lnTo>
                <a:lnTo>
                  <a:pt x="34036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24610" y="1596390"/>
            <a:ext cx="3093085" cy="242824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92200" marR="113664" indent="-814069">
              <a:lnSpc>
                <a:spcPts val="3100"/>
              </a:lnSpc>
              <a:spcBef>
                <a:spcPts val="420"/>
              </a:spcBef>
            </a:pPr>
            <a:r>
              <a:rPr sz="2800" b="1" spc="-15" dirty="0">
                <a:latin typeface="Times New Roman"/>
                <a:cs typeface="Times New Roman"/>
              </a:rPr>
              <a:t>Two </a:t>
            </a:r>
            <a:r>
              <a:rPr sz="2800" b="1" spc="-10" dirty="0">
                <a:latin typeface="Times New Roman"/>
                <a:cs typeface="Times New Roman"/>
              </a:rPr>
              <a:t>Stroke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Cycle  Engine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4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Merits:</a:t>
            </a:r>
            <a:endParaRPr sz="2400" u="sng" dirty="0">
              <a:latin typeface="Times New Roman"/>
              <a:cs typeface="Times New Roman"/>
            </a:endParaRPr>
          </a:p>
          <a:p>
            <a:pPr marL="12700" marR="5080">
              <a:lnSpc>
                <a:spcPct val="92200"/>
              </a:lnSpc>
              <a:spcBef>
                <a:spcPts val="595"/>
              </a:spcBef>
            </a:pPr>
            <a:r>
              <a:rPr sz="2400" spc="-5" dirty="0">
                <a:latin typeface="Times New Roman"/>
                <a:cs typeface="Times New Roman"/>
              </a:rPr>
              <a:t>Uniform </a:t>
            </a:r>
            <a:r>
              <a:rPr sz="2400" dirty="0">
                <a:latin typeface="Times New Roman"/>
                <a:cs typeface="Times New Roman"/>
              </a:rPr>
              <a:t>torque is  obtained. </a:t>
            </a:r>
            <a:r>
              <a:rPr sz="2400" spc="-5" dirty="0">
                <a:latin typeface="Times New Roman"/>
                <a:cs typeface="Times New Roman"/>
              </a:rPr>
              <a:t>Hence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lighter  fly </a:t>
            </a:r>
            <a:r>
              <a:rPr sz="2400" spc="-5" dirty="0">
                <a:latin typeface="Times New Roman"/>
                <a:cs typeface="Times New Roman"/>
              </a:rPr>
              <a:t>wheel can </a:t>
            </a:r>
            <a:r>
              <a:rPr sz="2400" dirty="0">
                <a:latin typeface="Times New Roman"/>
                <a:cs typeface="Times New Roman"/>
              </a:rPr>
              <a:t>be used</a:t>
            </a:r>
          </a:p>
        </p:txBody>
      </p:sp>
      <p:sp>
        <p:nvSpPr>
          <p:cNvPr id="13" name="object 13"/>
          <p:cNvSpPr/>
          <p:nvPr/>
        </p:nvSpPr>
        <p:spPr>
          <a:xfrm>
            <a:off x="201930" y="2546349"/>
            <a:ext cx="8839200" cy="3186430"/>
          </a:xfrm>
          <a:custGeom>
            <a:avLst/>
            <a:gdLst/>
            <a:ahLst/>
            <a:cxnLst/>
            <a:rect l="l" t="t" r="r" b="b"/>
            <a:pathLst>
              <a:path w="8839200" h="3186429">
                <a:moveTo>
                  <a:pt x="1045210" y="1996440"/>
                </a:moveTo>
                <a:lnTo>
                  <a:pt x="0" y="1996440"/>
                </a:lnTo>
                <a:lnTo>
                  <a:pt x="0" y="3186430"/>
                </a:lnTo>
                <a:lnTo>
                  <a:pt x="1045210" y="3186430"/>
                </a:lnTo>
                <a:lnTo>
                  <a:pt x="1045210" y="1996440"/>
                </a:lnTo>
                <a:close/>
              </a:path>
              <a:path w="8839200" h="3186429">
                <a:moveTo>
                  <a:pt x="8839200" y="0"/>
                </a:moveTo>
                <a:lnTo>
                  <a:pt x="4448810" y="0"/>
                </a:lnTo>
                <a:lnTo>
                  <a:pt x="4448810" y="1996440"/>
                </a:lnTo>
                <a:lnTo>
                  <a:pt x="8839200" y="1996440"/>
                </a:lnTo>
                <a:lnTo>
                  <a:pt x="88392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9400" y="454279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1930" y="4542789"/>
            <a:ext cx="8839200" cy="2315210"/>
          </a:xfrm>
          <a:custGeom>
            <a:avLst/>
            <a:gdLst/>
            <a:ahLst/>
            <a:cxnLst/>
            <a:rect l="l" t="t" r="r" b="b"/>
            <a:pathLst>
              <a:path w="8839200" h="2315209">
                <a:moveTo>
                  <a:pt x="1045210" y="1189990"/>
                </a:moveTo>
                <a:lnTo>
                  <a:pt x="0" y="1189990"/>
                </a:lnTo>
                <a:lnTo>
                  <a:pt x="0" y="2315210"/>
                </a:lnTo>
                <a:lnTo>
                  <a:pt x="1045210" y="2315210"/>
                </a:lnTo>
                <a:lnTo>
                  <a:pt x="1045210" y="1189990"/>
                </a:lnTo>
                <a:close/>
              </a:path>
              <a:path w="8839200" h="2315209">
                <a:moveTo>
                  <a:pt x="8839200" y="0"/>
                </a:moveTo>
                <a:lnTo>
                  <a:pt x="4448810" y="0"/>
                </a:lnTo>
                <a:lnTo>
                  <a:pt x="1045210" y="0"/>
                </a:lnTo>
                <a:lnTo>
                  <a:pt x="1045210" y="1189990"/>
                </a:lnTo>
                <a:lnTo>
                  <a:pt x="4448810" y="1189990"/>
                </a:lnTo>
                <a:lnTo>
                  <a:pt x="8839200" y="1189990"/>
                </a:lnTo>
                <a:lnTo>
                  <a:pt x="88392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9400" y="573150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47139" y="5732779"/>
            <a:ext cx="3403600" cy="1125220"/>
          </a:xfrm>
          <a:custGeom>
            <a:avLst/>
            <a:gdLst/>
            <a:ahLst/>
            <a:cxnLst/>
            <a:rect l="l" t="t" r="r" b="b"/>
            <a:pathLst>
              <a:path w="3403600" h="1125220">
                <a:moveTo>
                  <a:pt x="0" y="0"/>
                </a:moveTo>
                <a:lnTo>
                  <a:pt x="3403600" y="0"/>
                </a:lnTo>
                <a:lnTo>
                  <a:pt x="3403600" y="1125220"/>
                </a:lnTo>
                <a:lnTo>
                  <a:pt x="0" y="1125220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24610" y="4542790"/>
            <a:ext cx="3227070" cy="22542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25"/>
              </a:spcBef>
            </a:pPr>
            <a:r>
              <a:rPr sz="2400" spc="-5" dirty="0">
                <a:latin typeface="Times New Roman"/>
                <a:cs typeface="Times New Roman"/>
              </a:rPr>
              <a:t>Design </a:t>
            </a:r>
            <a:r>
              <a:rPr sz="2400" dirty="0">
                <a:latin typeface="Times New Roman"/>
                <a:cs typeface="Times New Roman"/>
              </a:rPr>
              <a:t>of ports is  </a:t>
            </a:r>
            <a:r>
              <a:rPr sz="2400" spc="-5" dirty="0">
                <a:latin typeface="Times New Roman"/>
                <a:cs typeface="Times New Roman"/>
              </a:rPr>
              <a:t>simpler. Hence </a:t>
            </a:r>
            <a:r>
              <a:rPr sz="2400" dirty="0">
                <a:latin typeface="Times New Roman"/>
                <a:cs typeface="Times New Roman"/>
              </a:rPr>
              <a:t>initial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cost  </a:t>
            </a:r>
            <a:r>
              <a:rPr sz="2400" spc="5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less</a:t>
            </a:r>
            <a:endParaRPr sz="2400">
              <a:latin typeface="Times New Roman"/>
              <a:cs typeface="Times New Roman"/>
            </a:endParaRPr>
          </a:p>
          <a:p>
            <a:pPr marL="12700" marR="48260">
              <a:lnSpc>
                <a:spcPct val="92200"/>
              </a:lnSpc>
              <a:spcBef>
                <a:spcPts val="1395"/>
              </a:spcBef>
            </a:pPr>
            <a:r>
              <a:rPr sz="2400" spc="-5" dirty="0">
                <a:latin typeface="Times New Roman"/>
                <a:cs typeface="Times New Roman"/>
              </a:rPr>
              <a:t>Mechanical efficiency </a:t>
            </a:r>
            <a:r>
              <a:rPr sz="2400" dirty="0">
                <a:latin typeface="Times New Roman"/>
                <a:cs typeface="Times New Roman"/>
              </a:rPr>
              <a:t>is  high. </a:t>
            </a:r>
            <a:r>
              <a:rPr sz="2400" spc="-5" dirty="0">
                <a:latin typeface="Times New Roman"/>
                <a:cs typeface="Times New Roman"/>
              </a:rPr>
              <a:t>No moving </a:t>
            </a:r>
            <a:r>
              <a:rPr sz="2400" dirty="0">
                <a:latin typeface="Times New Roman"/>
                <a:cs typeface="Times New Roman"/>
              </a:rPr>
              <a:t>parts  like </a:t>
            </a:r>
            <a:r>
              <a:rPr sz="2400" spc="-10" dirty="0">
                <a:latin typeface="Times New Roman"/>
                <a:cs typeface="Times New Roman"/>
              </a:rPr>
              <a:t>cam, </a:t>
            </a:r>
            <a:r>
              <a:rPr sz="2400" spc="-5" dirty="0">
                <a:latin typeface="Times New Roman"/>
                <a:cs typeface="Times New Roman"/>
              </a:rPr>
              <a:t>follower,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rocker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50740" y="5732779"/>
            <a:ext cx="4390390" cy="1125220"/>
          </a:xfrm>
          <a:custGeom>
            <a:avLst/>
            <a:gdLst/>
            <a:ahLst/>
            <a:cxnLst/>
            <a:rect l="l" t="t" r="r" b="b"/>
            <a:pathLst>
              <a:path w="4390390" h="1125220">
                <a:moveTo>
                  <a:pt x="0" y="0"/>
                </a:moveTo>
                <a:lnTo>
                  <a:pt x="4390390" y="0"/>
                </a:lnTo>
                <a:lnTo>
                  <a:pt x="4390390" y="1125220"/>
                </a:lnTo>
                <a:lnTo>
                  <a:pt x="0" y="1125220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28209" y="2499360"/>
            <a:ext cx="3637279" cy="42976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4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Demerits:</a:t>
            </a:r>
            <a:endParaRPr sz="2400" u="sng" dirty="0">
              <a:latin typeface="Times New Roman"/>
              <a:cs typeface="Times New Roman"/>
            </a:endParaRPr>
          </a:p>
          <a:p>
            <a:pPr marL="12700" marR="229235">
              <a:lnSpc>
                <a:spcPct val="92100"/>
              </a:lnSpc>
              <a:spcBef>
                <a:spcPts val="595"/>
              </a:spcBef>
            </a:pPr>
            <a:r>
              <a:rPr sz="2400" spc="-5" dirty="0">
                <a:latin typeface="Times New Roman"/>
                <a:cs typeface="Times New Roman"/>
              </a:rPr>
              <a:t>Non uniform </a:t>
            </a:r>
            <a:r>
              <a:rPr sz="2400" dirty="0">
                <a:latin typeface="Times New Roman"/>
                <a:cs typeface="Times New Roman"/>
              </a:rPr>
              <a:t>torque on the  </a:t>
            </a:r>
            <a:r>
              <a:rPr sz="2400" spc="-5" dirty="0">
                <a:latin typeface="Times New Roman"/>
                <a:cs typeface="Times New Roman"/>
              </a:rPr>
              <a:t>crankshaft. Hence </a:t>
            </a:r>
            <a:r>
              <a:rPr sz="2400" dirty="0">
                <a:latin typeface="Times New Roman"/>
                <a:cs typeface="Times New Roman"/>
              </a:rPr>
              <a:t>a heavier  flywheel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required </a:t>
            </a:r>
            <a:r>
              <a:rPr sz="2400" spc="-5" dirty="0">
                <a:latin typeface="Times New Roman"/>
                <a:cs typeface="Times New Roman"/>
              </a:rPr>
              <a:t>for  </a:t>
            </a:r>
            <a:r>
              <a:rPr sz="2400" dirty="0">
                <a:latin typeface="Times New Roman"/>
                <a:cs typeface="Times New Roman"/>
              </a:rPr>
              <a:t>balancing.</a:t>
            </a:r>
          </a:p>
          <a:p>
            <a:pPr marL="12700" marR="67310">
              <a:lnSpc>
                <a:spcPct val="92200"/>
              </a:lnSpc>
              <a:spcBef>
                <a:spcPts val="1855"/>
              </a:spcBef>
            </a:pPr>
            <a:r>
              <a:rPr sz="2400" spc="-5" dirty="0">
                <a:latin typeface="Times New Roman"/>
                <a:cs typeface="Times New Roman"/>
              </a:rPr>
              <a:t>Design valve mechanism </a:t>
            </a:r>
            <a:r>
              <a:rPr sz="2400" spc="5" dirty="0">
                <a:latin typeface="Times New Roman"/>
                <a:cs typeface="Times New Roman"/>
              </a:rPr>
              <a:t>is  </a:t>
            </a:r>
            <a:r>
              <a:rPr sz="2400" spc="-5" dirty="0">
                <a:latin typeface="Times New Roman"/>
                <a:cs typeface="Times New Roman"/>
              </a:rPr>
              <a:t>difficult. Hence </a:t>
            </a:r>
            <a:r>
              <a:rPr sz="2400" dirty="0">
                <a:latin typeface="Times New Roman"/>
                <a:cs typeface="Times New Roman"/>
              </a:rPr>
              <a:t>initial cost is  </a:t>
            </a:r>
            <a:r>
              <a:rPr sz="2400" spc="-5" dirty="0">
                <a:latin typeface="Times New Roman"/>
                <a:cs typeface="Times New Roman"/>
              </a:rPr>
              <a:t>more.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92200"/>
              </a:lnSpc>
              <a:spcBef>
                <a:spcPts val="1395"/>
              </a:spcBef>
            </a:pPr>
            <a:r>
              <a:rPr sz="2400" dirty="0">
                <a:latin typeface="Times New Roman"/>
                <a:cs typeface="Times New Roman"/>
              </a:rPr>
              <a:t>Mechanical </a:t>
            </a:r>
            <a:r>
              <a:rPr sz="2400" spc="-5" dirty="0">
                <a:latin typeface="Times New Roman"/>
                <a:cs typeface="Times New Roman"/>
              </a:rPr>
              <a:t>efficiency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less.  Power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lost due to friction  </a:t>
            </a:r>
            <a:r>
              <a:rPr sz="2400" spc="-5" dirty="0">
                <a:latin typeface="Times New Roman"/>
                <a:cs typeface="Times New Roman"/>
              </a:rPr>
              <a:t>caused </a:t>
            </a:r>
            <a:r>
              <a:rPr sz="2400" dirty="0">
                <a:latin typeface="Times New Roman"/>
                <a:cs typeface="Times New Roman"/>
              </a:rPr>
              <a:t>by valve</a:t>
            </a:r>
            <a:r>
              <a:rPr sz="2400" spc="-5" dirty="0">
                <a:latin typeface="Times New Roman"/>
                <a:cs typeface="Times New Roman"/>
              </a:rPr>
              <a:t> mechanism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6237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68580"/>
            <a:ext cx="8686800" cy="1554480"/>
          </a:xfrm>
          <a:custGeom>
            <a:avLst/>
            <a:gdLst/>
            <a:ahLst/>
            <a:cxnLst/>
            <a:rect l="l" t="t" r="r" b="b"/>
            <a:pathLst>
              <a:path w="8686800" h="1554480">
                <a:moveTo>
                  <a:pt x="8686800" y="0"/>
                </a:moveTo>
                <a:lnTo>
                  <a:pt x="0" y="0"/>
                </a:lnTo>
                <a:lnTo>
                  <a:pt x="0" y="1554480"/>
                </a:lnTo>
                <a:lnTo>
                  <a:pt x="8686800" y="155448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68580"/>
            <a:ext cx="8686800" cy="1554480"/>
          </a:xfrm>
          <a:prstGeom prst="rect">
            <a:avLst/>
          </a:prstGeom>
          <a:ln w="19048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98120" marR="203835" algn="ctr">
              <a:lnSpc>
                <a:spcPct val="100000"/>
              </a:lnSpc>
              <a:spcBef>
                <a:spcPts val="37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Comparison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between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Four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stroke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cycle and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two 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stroke cycle engine</a:t>
            </a:r>
            <a:endParaRPr sz="3200">
              <a:latin typeface="Times New Roman"/>
              <a:cs typeface="Times New Roman"/>
            </a:endParaRPr>
          </a:p>
          <a:p>
            <a:pPr marR="1270" algn="ctr">
              <a:lnSpc>
                <a:spcPts val="3829"/>
              </a:lnSpc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(Merits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and Demerits)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1704339"/>
            <a:ext cx="1009650" cy="946150"/>
          </a:xfrm>
          <a:custGeom>
            <a:avLst/>
            <a:gdLst/>
            <a:ahLst/>
            <a:cxnLst/>
            <a:rect l="l" t="t" r="r" b="b"/>
            <a:pathLst>
              <a:path w="1009650" h="946150">
                <a:moveTo>
                  <a:pt x="1009650" y="0"/>
                </a:moveTo>
                <a:lnTo>
                  <a:pt x="0" y="0"/>
                </a:lnTo>
                <a:lnTo>
                  <a:pt x="0" y="946150"/>
                </a:lnTo>
                <a:lnTo>
                  <a:pt x="1009650" y="946150"/>
                </a:lnTo>
                <a:lnTo>
                  <a:pt x="10096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2429" y="1699259"/>
            <a:ext cx="834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S.</a:t>
            </a:r>
            <a:r>
              <a:rPr sz="2800" b="1" spc="-15" dirty="0">
                <a:latin typeface="Times New Roman"/>
                <a:cs typeface="Times New Roman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14450" y="1704339"/>
            <a:ext cx="7600950" cy="946150"/>
          </a:xfrm>
          <a:custGeom>
            <a:avLst/>
            <a:gdLst/>
            <a:ahLst/>
            <a:cxnLst/>
            <a:rect l="l" t="t" r="r" b="b"/>
            <a:pathLst>
              <a:path w="7600950" h="946150">
                <a:moveTo>
                  <a:pt x="7600950" y="0"/>
                </a:moveTo>
                <a:lnTo>
                  <a:pt x="3285490" y="0"/>
                </a:lnTo>
                <a:lnTo>
                  <a:pt x="0" y="0"/>
                </a:lnTo>
                <a:lnTo>
                  <a:pt x="0" y="946150"/>
                </a:lnTo>
                <a:lnTo>
                  <a:pt x="3285490" y="946150"/>
                </a:lnTo>
                <a:lnTo>
                  <a:pt x="7600950" y="946150"/>
                </a:lnTo>
                <a:lnTo>
                  <a:pt x="76009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79009" y="1699259"/>
            <a:ext cx="3953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Four </a:t>
            </a:r>
            <a:r>
              <a:rPr sz="2800" b="1" spc="-10" dirty="0">
                <a:latin typeface="Times New Roman"/>
                <a:cs typeface="Times New Roman"/>
              </a:rPr>
              <a:t>Stroke Cycle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Engine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2650489"/>
            <a:ext cx="1009650" cy="1234440"/>
          </a:xfrm>
          <a:custGeom>
            <a:avLst/>
            <a:gdLst/>
            <a:ahLst/>
            <a:cxnLst/>
            <a:rect l="l" t="t" r="r" b="b"/>
            <a:pathLst>
              <a:path w="1009650" h="1234439">
                <a:moveTo>
                  <a:pt x="1009650" y="0"/>
                </a:moveTo>
                <a:lnTo>
                  <a:pt x="0" y="0"/>
                </a:lnTo>
                <a:lnTo>
                  <a:pt x="0" y="1234440"/>
                </a:lnTo>
                <a:lnTo>
                  <a:pt x="1009650" y="1234440"/>
                </a:lnTo>
                <a:lnTo>
                  <a:pt x="10096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2270" y="264922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14450" y="2650489"/>
            <a:ext cx="3285490" cy="1234440"/>
          </a:xfrm>
          <a:custGeom>
            <a:avLst/>
            <a:gdLst/>
            <a:ahLst/>
            <a:cxnLst/>
            <a:rect l="l" t="t" r="r" b="b"/>
            <a:pathLst>
              <a:path w="3285490" h="1234439">
                <a:moveTo>
                  <a:pt x="3285490" y="0"/>
                </a:moveTo>
                <a:lnTo>
                  <a:pt x="0" y="0"/>
                </a:lnTo>
                <a:lnTo>
                  <a:pt x="0" y="1234440"/>
                </a:lnTo>
                <a:lnTo>
                  <a:pt x="3285490" y="1234440"/>
                </a:lnTo>
                <a:lnTo>
                  <a:pt x="328549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91919" y="1699259"/>
            <a:ext cx="2934335" cy="13411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32510" marR="13970" indent="-814069">
              <a:lnSpc>
                <a:spcPts val="3100"/>
              </a:lnSpc>
              <a:spcBef>
                <a:spcPts val="420"/>
              </a:spcBef>
            </a:pPr>
            <a:r>
              <a:rPr sz="2800" b="1" spc="-15" dirty="0">
                <a:latin typeface="Times New Roman"/>
                <a:cs typeface="Times New Roman"/>
              </a:rPr>
              <a:t>Two </a:t>
            </a:r>
            <a:r>
              <a:rPr sz="2800" b="1" spc="-10" dirty="0">
                <a:latin typeface="Times New Roman"/>
                <a:cs typeface="Times New Roman"/>
              </a:rPr>
              <a:t>Stroke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Cycle  </a:t>
            </a:r>
            <a:r>
              <a:rPr sz="2800" b="1" spc="-5" dirty="0">
                <a:latin typeface="Times New Roman"/>
                <a:cs typeface="Times New Roman"/>
              </a:rPr>
              <a:t>Engine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4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Merits:</a:t>
            </a:r>
            <a:r>
              <a:rPr sz="2400" b="1" u="sng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Starting is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easy</a:t>
            </a:r>
          </a:p>
        </p:txBody>
      </p:sp>
      <p:sp>
        <p:nvSpPr>
          <p:cNvPr id="13" name="object 13"/>
          <p:cNvSpPr/>
          <p:nvPr/>
        </p:nvSpPr>
        <p:spPr>
          <a:xfrm>
            <a:off x="4599940" y="2650489"/>
            <a:ext cx="4315460" cy="1234440"/>
          </a:xfrm>
          <a:custGeom>
            <a:avLst/>
            <a:gdLst/>
            <a:ahLst/>
            <a:cxnLst/>
            <a:rect l="l" t="t" r="r" b="b"/>
            <a:pathLst>
              <a:path w="4315459" h="1234439">
                <a:moveTo>
                  <a:pt x="4315460" y="0"/>
                </a:moveTo>
                <a:lnTo>
                  <a:pt x="0" y="0"/>
                </a:lnTo>
                <a:lnTo>
                  <a:pt x="0" y="1234440"/>
                </a:lnTo>
                <a:lnTo>
                  <a:pt x="4315460" y="1234440"/>
                </a:lnTo>
                <a:lnTo>
                  <a:pt x="431546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77409" y="2649220"/>
            <a:ext cx="40690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Demerits: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Starting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 so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easy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" y="3884929"/>
            <a:ext cx="1009650" cy="1056640"/>
          </a:xfrm>
          <a:custGeom>
            <a:avLst/>
            <a:gdLst/>
            <a:ahLst/>
            <a:cxnLst/>
            <a:rect l="l" t="t" r="r" b="b"/>
            <a:pathLst>
              <a:path w="1009650" h="1056639">
                <a:moveTo>
                  <a:pt x="1009650" y="0"/>
                </a:moveTo>
                <a:lnTo>
                  <a:pt x="0" y="0"/>
                </a:lnTo>
                <a:lnTo>
                  <a:pt x="0" y="1056640"/>
                </a:lnTo>
                <a:lnTo>
                  <a:pt x="1009650" y="1056640"/>
                </a:lnTo>
                <a:lnTo>
                  <a:pt x="10096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2270" y="388492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14450" y="3884929"/>
            <a:ext cx="3285490" cy="1056640"/>
          </a:xfrm>
          <a:custGeom>
            <a:avLst/>
            <a:gdLst/>
            <a:ahLst/>
            <a:cxnLst/>
            <a:rect l="l" t="t" r="r" b="b"/>
            <a:pathLst>
              <a:path w="3285490" h="1056639">
                <a:moveTo>
                  <a:pt x="3285490" y="0"/>
                </a:moveTo>
                <a:lnTo>
                  <a:pt x="0" y="0"/>
                </a:lnTo>
                <a:lnTo>
                  <a:pt x="0" y="1056640"/>
                </a:lnTo>
                <a:lnTo>
                  <a:pt x="3285490" y="1056640"/>
                </a:lnTo>
                <a:lnTo>
                  <a:pt x="328549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91919" y="3884929"/>
            <a:ext cx="2451735" cy="7277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650"/>
              </a:lnSpc>
              <a:spcBef>
                <a:spcPts val="380"/>
              </a:spcBef>
            </a:pPr>
            <a:r>
              <a:rPr sz="2400" dirty="0">
                <a:latin typeface="Times New Roman"/>
                <a:cs typeface="Times New Roman"/>
              </a:rPr>
              <a:t>These engines are  </a:t>
            </a:r>
            <a:r>
              <a:rPr sz="2400" spc="-5" dirty="0">
                <a:latin typeface="Times New Roman"/>
                <a:cs typeface="Times New Roman"/>
              </a:rPr>
              <a:t>generally </a:t>
            </a:r>
            <a:r>
              <a:rPr sz="2400" dirty="0">
                <a:latin typeface="Times New Roman"/>
                <a:cs typeface="Times New Roman"/>
              </a:rPr>
              <a:t>air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cooled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99940" y="3884929"/>
            <a:ext cx="4315460" cy="1056640"/>
          </a:xfrm>
          <a:custGeom>
            <a:avLst/>
            <a:gdLst/>
            <a:ahLst/>
            <a:cxnLst/>
            <a:rect l="l" t="t" r="r" b="b"/>
            <a:pathLst>
              <a:path w="4315459" h="1056639">
                <a:moveTo>
                  <a:pt x="4315460" y="0"/>
                </a:moveTo>
                <a:lnTo>
                  <a:pt x="0" y="0"/>
                </a:lnTo>
                <a:lnTo>
                  <a:pt x="0" y="1056640"/>
                </a:lnTo>
                <a:lnTo>
                  <a:pt x="4315460" y="1056640"/>
                </a:lnTo>
                <a:lnTo>
                  <a:pt x="431546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77409" y="3884929"/>
            <a:ext cx="3425190" cy="7277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650"/>
              </a:lnSpc>
              <a:spcBef>
                <a:spcPts val="380"/>
              </a:spcBef>
            </a:pPr>
            <a:r>
              <a:rPr sz="2400" dirty="0">
                <a:latin typeface="Times New Roman"/>
                <a:cs typeface="Times New Roman"/>
              </a:rPr>
              <a:t>These engines are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generally 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cooled.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29191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64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5275" y="20954"/>
            <a:ext cx="8629650" cy="1573530"/>
            <a:chOff x="295275" y="20954"/>
            <a:chExt cx="8629650" cy="1573530"/>
          </a:xfrm>
        </p:grpSpPr>
        <p:sp>
          <p:nvSpPr>
            <p:cNvPr id="4" name="object 4"/>
            <p:cNvSpPr/>
            <p:nvPr/>
          </p:nvSpPr>
          <p:spPr>
            <a:xfrm>
              <a:off x="304800" y="30479"/>
              <a:ext cx="8610600" cy="1554480"/>
            </a:xfrm>
            <a:custGeom>
              <a:avLst/>
              <a:gdLst/>
              <a:ahLst/>
              <a:cxnLst/>
              <a:rect l="l" t="t" r="r" b="b"/>
              <a:pathLst>
                <a:path w="8610600" h="1554480">
                  <a:moveTo>
                    <a:pt x="8610600" y="0"/>
                  </a:moveTo>
                  <a:lnTo>
                    <a:pt x="0" y="0"/>
                  </a:lnTo>
                  <a:lnTo>
                    <a:pt x="0" y="1508760"/>
                  </a:lnTo>
                  <a:lnTo>
                    <a:pt x="0" y="1554480"/>
                  </a:lnTo>
                  <a:lnTo>
                    <a:pt x="838200" y="1554480"/>
                  </a:lnTo>
                  <a:lnTo>
                    <a:pt x="838200" y="1508760"/>
                  </a:lnTo>
                  <a:lnTo>
                    <a:pt x="8610600" y="1508760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30479"/>
              <a:ext cx="8610600" cy="1554480"/>
            </a:xfrm>
            <a:custGeom>
              <a:avLst/>
              <a:gdLst/>
              <a:ahLst/>
              <a:cxnLst/>
              <a:rect l="l" t="t" r="r" b="b"/>
              <a:pathLst>
                <a:path w="8610600" h="1554480">
                  <a:moveTo>
                    <a:pt x="4305300" y="1554480"/>
                  </a:moveTo>
                  <a:lnTo>
                    <a:pt x="0" y="1554480"/>
                  </a:lnTo>
                  <a:lnTo>
                    <a:pt x="0" y="0"/>
                  </a:lnTo>
                  <a:lnTo>
                    <a:pt x="8610600" y="0"/>
                  </a:lnTo>
                  <a:lnTo>
                    <a:pt x="8610600" y="1554480"/>
                  </a:lnTo>
                  <a:lnTo>
                    <a:pt x="4305300" y="1554480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4324" y="64770"/>
            <a:ext cx="859155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 marR="15621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Comparison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between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Four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stroke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cycle and 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two 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stroke cycle engine</a:t>
            </a:r>
            <a:endParaRPr sz="3200">
              <a:latin typeface="Times New Roman"/>
              <a:cs typeface="Times New Roman"/>
            </a:endParaRPr>
          </a:p>
          <a:p>
            <a:pPr marR="635" algn="ctr">
              <a:lnSpc>
                <a:spcPts val="3829"/>
              </a:lnSpc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(Merits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Demerits)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930" y="1539239"/>
            <a:ext cx="8839200" cy="3860800"/>
          </a:xfrm>
          <a:custGeom>
            <a:avLst/>
            <a:gdLst/>
            <a:ahLst/>
            <a:cxnLst/>
            <a:rect l="l" t="t" r="r" b="b"/>
            <a:pathLst>
              <a:path w="8839200" h="3860800">
                <a:moveTo>
                  <a:pt x="8839200" y="0"/>
                </a:moveTo>
                <a:lnTo>
                  <a:pt x="4598670" y="0"/>
                </a:lnTo>
                <a:lnTo>
                  <a:pt x="941070" y="0"/>
                </a:lnTo>
                <a:lnTo>
                  <a:pt x="0" y="0"/>
                </a:lnTo>
                <a:lnTo>
                  <a:pt x="0" y="944880"/>
                </a:lnTo>
                <a:lnTo>
                  <a:pt x="0" y="2861310"/>
                </a:lnTo>
                <a:lnTo>
                  <a:pt x="0" y="3860800"/>
                </a:lnTo>
                <a:lnTo>
                  <a:pt x="941070" y="3860800"/>
                </a:lnTo>
                <a:lnTo>
                  <a:pt x="941070" y="2861310"/>
                </a:lnTo>
                <a:lnTo>
                  <a:pt x="4598670" y="2861310"/>
                </a:lnTo>
                <a:lnTo>
                  <a:pt x="8839200" y="2861310"/>
                </a:lnTo>
                <a:lnTo>
                  <a:pt x="8839200" y="944880"/>
                </a:lnTo>
                <a:lnTo>
                  <a:pt x="88392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9400" y="4401820"/>
            <a:ext cx="1714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Times New Roman"/>
                <a:cs typeface="Times New Roman"/>
              </a:rPr>
              <a:t>2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4400550"/>
            <a:ext cx="3657600" cy="999490"/>
          </a:xfrm>
          <a:custGeom>
            <a:avLst/>
            <a:gdLst/>
            <a:ahLst/>
            <a:cxnLst/>
            <a:rect l="l" t="t" r="r" b="b"/>
            <a:pathLst>
              <a:path w="3657600" h="999489">
                <a:moveTo>
                  <a:pt x="3657600" y="0"/>
                </a:moveTo>
                <a:lnTo>
                  <a:pt x="0" y="0"/>
                </a:lnTo>
                <a:lnTo>
                  <a:pt x="0" y="999490"/>
                </a:lnTo>
                <a:lnTo>
                  <a:pt x="3657600" y="999490"/>
                </a:lnTo>
                <a:lnTo>
                  <a:pt x="36576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9400" y="1534159"/>
            <a:ext cx="4384675" cy="3607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ts val="3229"/>
              </a:lnSpc>
              <a:spcBef>
                <a:spcPts val="100"/>
              </a:spcBef>
              <a:tabLst>
                <a:tab pos="134429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S.No	</a:t>
            </a:r>
            <a:r>
              <a:rPr sz="2800" b="1" spc="-15" dirty="0">
                <a:latin typeface="Times New Roman"/>
                <a:cs typeface="Times New Roman"/>
              </a:rPr>
              <a:t>Two </a:t>
            </a:r>
            <a:r>
              <a:rPr sz="2800" b="1" spc="-10" dirty="0">
                <a:latin typeface="Times New Roman"/>
                <a:cs typeface="Times New Roman"/>
              </a:rPr>
              <a:t>Stroke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Cycle</a:t>
            </a:r>
            <a:endParaRPr sz="2800" dirty="0">
              <a:latin typeface="Times New Roman"/>
              <a:cs typeface="Times New Roman"/>
            </a:endParaRPr>
          </a:p>
          <a:p>
            <a:pPr marL="349250">
              <a:lnSpc>
                <a:spcPts val="3229"/>
              </a:lnSpc>
              <a:tabLst>
                <a:tab pos="2158365" algn="l"/>
              </a:tabLst>
            </a:pPr>
            <a:r>
              <a:rPr sz="2800" b="1" dirty="0">
                <a:latin typeface="Times New Roman"/>
                <a:cs typeface="Times New Roman"/>
              </a:rPr>
              <a:t>.	</a:t>
            </a:r>
            <a:r>
              <a:rPr sz="2800" b="1" spc="-5" dirty="0">
                <a:latin typeface="Times New Roman"/>
                <a:cs typeface="Times New Roman"/>
              </a:rPr>
              <a:t>Engine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953135" algn="l"/>
              </a:tabLst>
            </a:pPr>
            <a:r>
              <a:rPr sz="2300" dirty="0">
                <a:latin typeface="Times New Roman"/>
                <a:cs typeface="Times New Roman"/>
              </a:rPr>
              <a:t>1	</a:t>
            </a:r>
            <a:r>
              <a:rPr sz="23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DeMerits:</a:t>
            </a:r>
            <a:endParaRPr sz="2300" u="sng" dirty="0">
              <a:latin typeface="Times New Roman"/>
              <a:cs typeface="Times New Roman"/>
            </a:endParaRPr>
          </a:p>
          <a:p>
            <a:pPr marL="953769" marR="5080">
              <a:lnSpc>
                <a:spcPct val="92600"/>
              </a:lnSpc>
              <a:spcBef>
                <a:spcPts val="575"/>
              </a:spcBef>
            </a:pPr>
            <a:r>
              <a:rPr sz="2300" spc="-5" dirty="0">
                <a:latin typeface="Times New Roman"/>
                <a:cs typeface="Times New Roman"/>
              </a:rPr>
              <a:t>Consumption </a:t>
            </a:r>
            <a:r>
              <a:rPr sz="2300" dirty="0">
                <a:latin typeface="Times New Roman"/>
                <a:cs typeface="Times New Roman"/>
              </a:rPr>
              <a:t>of </a:t>
            </a:r>
            <a:r>
              <a:rPr sz="2300" spc="-5" dirty="0">
                <a:latin typeface="Times New Roman"/>
                <a:cs typeface="Times New Roman"/>
              </a:rPr>
              <a:t>lubricating  </a:t>
            </a:r>
            <a:r>
              <a:rPr sz="2300" dirty="0">
                <a:latin typeface="Times New Roman"/>
                <a:cs typeface="Times New Roman"/>
              </a:rPr>
              <a:t>oil </a:t>
            </a:r>
            <a:r>
              <a:rPr sz="2300" spc="-5" dirty="0">
                <a:latin typeface="Times New Roman"/>
                <a:cs typeface="Times New Roman"/>
              </a:rPr>
              <a:t>is more, </a:t>
            </a:r>
            <a:r>
              <a:rPr sz="2300" dirty="0">
                <a:latin typeface="Times New Roman"/>
                <a:cs typeface="Times New Roman"/>
              </a:rPr>
              <a:t>because </a:t>
            </a:r>
            <a:r>
              <a:rPr sz="2300" spc="-5" dirty="0">
                <a:latin typeface="Times New Roman"/>
                <a:cs typeface="Times New Roman"/>
              </a:rPr>
              <a:t>less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time  </a:t>
            </a:r>
            <a:r>
              <a:rPr sz="2300" spc="-5" dirty="0">
                <a:latin typeface="Times New Roman"/>
                <a:cs typeface="Times New Roman"/>
              </a:rPr>
              <a:t>is available to remove the  </a:t>
            </a:r>
            <a:r>
              <a:rPr sz="2300" dirty="0">
                <a:latin typeface="Times New Roman"/>
                <a:cs typeface="Times New Roman"/>
              </a:rPr>
              <a:t>heat</a:t>
            </a:r>
          </a:p>
          <a:p>
            <a:pPr marL="953769" marR="829944">
              <a:lnSpc>
                <a:spcPts val="2560"/>
              </a:lnSpc>
              <a:spcBef>
                <a:spcPts val="1770"/>
              </a:spcBef>
            </a:pPr>
            <a:r>
              <a:rPr sz="2300" dirty="0">
                <a:latin typeface="Times New Roman"/>
                <a:cs typeface="Times New Roman"/>
              </a:rPr>
              <a:t>More </a:t>
            </a:r>
            <a:r>
              <a:rPr sz="2300" spc="-5" dirty="0">
                <a:latin typeface="Times New Roman"/>
                <a:cs typeface="Times New Roman"/>
              </a:rPr>
              <a:t>wear and </a:t>
            </a:r>
            <a:r>
              <a:rPr sz="2300" spc="-10" dirty="0">
                <a:latin typeface="Times New Roman"/>
                <a:cs typeface="Times New Roman"/>
              </a:rPr>
              <a:t>tear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  </a:t>
            </a:r>
            <a:r>
              <a:rPr sz="2300" spc="-5" dirty="0">
                <a:latin typeface="Times New Roman"/>
                <a:cs typeface="Times New Roman"/>
              </a:rPr>
              <a:t>moving parts.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1930" y="4400550"/>
            <a:ext cx="8839200" cy="2457450"/>
          </a:xfrm>
          <a:custGeom>
            <a:avLst/>
            <a:gdLst/>
            <a:ahLst/>
            <a:cxnLst/>
            <a:rect l="l" t="t" r="r" b="b"/>
            <a:pathLst>
              <a:path w="8839200" h="2457450">
                <a:moveTo>
                  <a:pt x="941070" y="999490"/>
                </a:moveTo>
                <a:lnTo>
                  <a:pt x="0" y="999490"/>
                </a:lnTo>
                <a:lnTo>
                  <a:pt x="0" y="2457450"/>
                </a:lnTo>
                <a:lnTo>
                  <a:pt x="941070" y="2457450"/>
                </a:lnTo>
                <a:lnTo>
                  <a:pt x="941070" y="999490"/>
                </a:lnTo>
                <a:close/>
              </a:path>
              <a:path w="8839200" h="2457450">
                <a:moveTo>
                  <a:pt x="8839200" y="0"/>
                </a:moveTo>
                <a:lnTo>
                  <a:pt x="4598670" y="0"/>
                </a:lnTo>
                <a:lnTo>
                  <a:pt x="4598670" y="999490"/>
                </a:lnTo>
                <a:lnTo>
                  <a:pt x="8839200" y="999490"/>
                </a:lnTo>
                <a:lnTo>
                  <a:pt x="88392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9400" y="5401309"/>
            <a:ext cx="1714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Times New Roman"/>
                <a:cs typeface="Times New Roman"/>
              </a:rPr>
              <a:t>3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000" y="5400040"/>
            <a:ext cx="3657600" cy="1457960"/>
          </a:xfrm>
          <a:custGeom>
            <a:avLst/>
            <a:gdLst/>
            <a:ahLst/>
            <a:cxnLst/>
            <a:rect l="l" t="t" r="r" b="b"/>
            <a:pathLst>
              <a:path w="3657600" h="1457959">
                <a:moveTo>
                  <a:pt x="0" y="0"/>
                </a:moveTo>
                <a:lnTo>
                  <a:pt x="3657600" y="0"/>
                </a:lnTo>
                <a:lnTo>
                  <a:pt x="3657600" y="1457960"/>
                </a:lnTo>
                <a:lnTo>
                  <a:pt x="0" y="1457960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20469" y="5401309"/>
            <a:ext cx="3041015" cy="13500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just">
              <a:lnSpc>
                <a:spcPct val="92600"/>
              </a:lnSpc>
              <a:spcBef>
                <a:spcPts val="305"/>
              </a:spcBef>
            </a:pPr>
            <a:r>
              <a:rPr sz="2300" spc="-5" dirty="0">
                <a:latin typeface="Times New Roman"/>
                <a:cs typeface="Times New Roman"/>
              </a:rPr>
              <a:t>Some </a:t>
            </a:r>
            <a:r>
              <a:rPr sz="2300" dirty="0">
                <a:latin typeface="Times New Roman"/>
                <a:cs typeface="Times New Roman"/>
              </a:rPr>
              <a:t>of </a:t>
            </a:r>
            <a:r>
              <a:rPr sz="2300" spc="-5" dirty="0">
                <a:latin typeface="Times New Roman"/>
                <a:cs typeface="Times New Roman"/>
              </a:rPr>
              <a:t>the fresh air </a:t>
            </a:r>
            <a:r>
              <a:rPr sz="2300" dirty="0">
                <a:latin typeface="Times New Roman"/>
                <a:cs typeface="Times New Roman"/>
              </a:rPr>
              <a:t>fuel  </a:t>
            </a:r>
            <a:r>
              <a:rPr sz="2300" spc="-5" dirty="0">
                <a:latin typeface="Times New Roman"/>
                <a:cs typeface="Times New Roman"/>
              </a:rPr>
              <a:t>mixture may escape with  exhaust gases. Hence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fuel  </a:t>
            </a:r>
            <a:r>
              <a:rPr sz="2300" spc="-5" dirty="0">
                <a:latin typeface="Times New Roman"/>
                <a:cs typeface="Times New Roman"/>
              </a:rPr>
              <a:t>consumption is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more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00600" y="5400040"/>
            <a:ext cx="4240530" cy="1457960"/>
          </a:xfrm>
          <a:custGeom>
            <a:avLst/>
            <a:gdLst/>
            <a:ahLst/>
            <a:cxnLst/>
            <a:rect l="l" t="t" r="r" b="b"/>
            <a:pathLst>
              <a:path w="4240530" h="1457959">
                <a:moveTo>
                  <a:pt x="0" y="0"/>
                </a:moveTo>
                <a:lnTo>
                  <a:pt x="4240530" y="0"/>
                </a:lnTo>
                <a:lnTo>
                  <a:pt x="4240530" y="1457960"/>
                </a:lnTo>
                <a:lnTo>
                  <a:pt x="0" y="1457960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78070" y="1534159"/>
            <a:ext cx="4057650" cy="4987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Four Stroke </a:t>
            </a:r>
            <a:r>
              <a:rPr sz="2800" b="1" spc="-10" dirty="0">
                <a:latin typeface="Times New Roman"/>
                <a:cs typeface="Times New Roman"/>
              </a:rPr>
              <a:t>Cycle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Engine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Merits:</a:t>
            </a:r>
            <a:endParaRPr sz="2300" u="sng" dirty="0">
              <a:latin typeface="Times New Roman"/>
              <a:cs typeface="Times New Roman"/>
            </a:endParaRPr>
          </a:p>
          <a:p>
            <a:pPr marL="12700" marR="5080">
              <a:lnSpc>
                <a:spcPct val="92600"/>
              </a:lnSpc>
              <a:spcBef>
                <a:spcPts val="575"/>
              </a:spcBef>
            </a:pPr>
            <a:r>
              <a:rPr sz="2300" spc="-5" dirty="0">
                <a:latin typeface="Times New Roman"/>
                <a:cs typeface="Times New Roman"/>
              </a:rPr>
              <a:t>Consumption </a:t>
            </a:r>
            <a:r>
              <a:rPr sz="2300" dirty="0">
                <a:latin typeface="Times New Roman"/>
                <a:cs typeface="Times New Roman"/>
              </a:rPr>
              <a:t>of </a:t>
            </a:r>
            <a:r>
              <a:rPr sz="2300" spc="-5" dirty="0">
                <a:latin typeface="Times New Roman"/>
                <a:cs typeface="Times New Roman"/>
              </a:rPr>
              <a:t>lubricating </a:t>
            </a:r>
            <a:r>
              <a:rPr sz="2300" dirty="0">
                <a:latin typeface="Times New Roman"/>
                <a:cs typeface="Times New Roman"/>
              </a:rPr>
              <a:t>oil </a:t>
            </a:r>
            <a:r>
              <a:rPr sz="2300" spc="-5" dirty="0">
                <a:latin typeface="Times New Roman"/>
                <a:cs typeface="Times New Roman"/>
              </a:rPr>
              <a:t>is  less, </a:t>
            </a:r>
            <a:r>
              <a:rPr sz="2300" dirty="0">
                <a:latin typeface="Times New Roman"/>
                <a:cs typeface="Times New Roman"/>
              </a:rPr>
              <a:t>because </a:t>
            </a:r>
            <a:r>
              <a:rPr sz="2300" spc="-5" dirty="0">
                <a:latin typeface="Times New Roman"/>
                <a:cs typeface="Times New Roman"/>
              </a:rPr>
              <a:t>more </a:t>
            </a:r>
            <a:r>
              <a:rPr sz="2300" spc="-10" dirty="0">
                <a:latin typeface="Times New Roman"/>
                <a:cs typeface="Times New Roman"/>
              </a:rPr>
              <a:t>time </a:t>
            </a:r>
            <a:r>
              <a:rPr sz="2300" spc="-5" dirty="0">
                <a:latin typeface="Times New Roman"/>
                <a:cs typeface="Times New Roman"/>
              </a:rPr>
              <a:t>is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allowed  </a:t>
            </a:r>
            <a:r>
              <a:rPr sz="2300" dirty="0">
                <a:latin typeface="Times New Roman"/>
                <a:cs typeface="Times New Roman"/>
              </a:rPr>
              <a:t>for </a:t>
            </a:r>
            <a:r>
              <a:rPr sz="2300" spc="-5" dirty="0">
                <a:latin typeface="Times New Roman"/>
                <a:cs typeface="Times New Roman"/>
              </a:rPr>
              <a:t>removing </a:t>
            </a:r>
            <a:r>
              <a:rPr sz="2300" dirty="0">
                <a:latin typeface="Times New Roman"/>
                <a:cs typeface="Times New Roman"/>
              </a:rPr>
              <a:t>heat from </a:t>
            </a:r>
            <a:r>
              <a:rPr sz="2300" spc="-5" dirty="0">
                <a:latin typeface="Times New Roman"/>
                <a:cs typeface="Times New Roman"/>
              </a:rPr>
              <a:t>the  cylinder.</a:t>
            </a:r>
            <a:endParaRPr sz="2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300" spc="-5" dirty="0">
                <a:latin typeface="Times New Roman"/>
                <a:cs typeface="Times New Roman"/>
              </a:rPr>
              <a:t>Less wear and tear </a:t>
            </a:r>
            <a:r>
              <a:rPr sz="2300" dirty="0">
                <a:latin typeface="Times New Roman"/>
                <a:cs typeface="Times New Roman"/>
              </a:rPr>
              <a:t>of </a:t>
            </a:r>
            <a:r>
              <a:rPr sz="2300" spc="-5" dirty="0">
                <a:latin typeface="Times New Roman"/>
                <a:cs typeface="Times New Roman"/>
              </a:rPr>
              <a:t>parts is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less</a:t>
            </a: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 marR="138430">
              <a:lnSpc>
                <a:spcPct val="92600"/>
              </a:lnSpc>
              <a:spcBef>
                <a:spcPts val="5"/>
              </a:spcBef>
            </a:pPr>
            <a:r>
              <a:rPr sz="2300" spc="-5" dirty="0">
                <a:latin typeface="Times New Roman"/>
                <a:cs typeface="Times New Roman"/>
              </a:rPr>
              <a:t>Fuel cannot escape with exhaust  gases. Hence </a:t>
            </a:r>
            <a:r>
              <a:rPr sz="2300" dirty="0">
                <a:latin typeface="Times New Roman"/>
                <a:cs typeface="Times New Roman"/>
              </a:rPr>
              <a:t>fuel </a:t>
            </a:r>
            <a:r>
              <a:rPr sz="2300" spc="-5" dirty="0">
                <a:latin typeface="Times New Roman"/>
                <a:cs typeface="Times New Roman"/>
              </a:rPr>
              <a:t>consumption is  less.</a:t>
            </a:r>
            <a:endParaRPr sz="2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6237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9075" y="20954"/>
            <a:ext cx="8705850" cy="1573530"/>
            <a:chOff x="219075" y="20954"/>
            <a:chExt cx="8705850" cy="1573530"/>
          </a:xfrm>
        </p:grpSpPr>
        <p:sp>
          <p:nvSpPr>
            <p:cNvPr id="4" name="object 4"/>
            <p:cNvSpPr/>
            <p:nvPr/>
          </p:nvSpPr>
          <p:spPr>
            <a:xfrm>
              <a:off x="228600" y="30479"/>
              <a:ext cx="8686800" cy="1554480"/>
            </a:xfrm>
            <a:custGeom>
              <a:avLst/>
              <a:gdLst/>
              <a:ahLst/>
              <a:cxnLst/>
              <a:rect l="l" t="t" r="r" b="b"/>
              <a:pathLst>
                <a:path w="8686800" h="1554480">
                  <a:moveTo>
                    <a:pt x="8686800" y="0"/>
                  </a:moveTo>
                  <a:lnTo>
                    <a:pt x="0" y="0"/>
                  </a:lnTo>
                  <a:lnTo>
                    <a:pt x="0" y="1508760"/>
                  </a:lnTo>
                  <a:lnTo>
                    <a:pt x="0" y="1554480"/>
                  </a:lnTo>
                  <a:lnTo>
                    <a:pt x="914400" y="1554480"/>
                  </a:lnTo>
                  <a:lnTo>
                    <a:pt x="914400" y="1508760"/>
                  </a:lnTo>
                  <a:lnTo>
                    <a:pt x="8686800" y="150876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30479"/>
              <a:ext cx="8686800" cy="1554480"/>
            </a:xfrm>
            <a:custGeom>
              <a:avLst/>
              <a:gdLst/>
              <a:ahLst/>
              <a:cxnLst/>
              <a:rect l="l" t="t" r="r" b="b"/>
              <a:pathLst>
                <a:path w="8686800" h="1554480">
                  <a:moveTo>
                    <a:pt x="4343400" y="1554480"/>
                  </a:moveTo>
                  <a:lnTo>
                    <a:pt x="0" y="1554480"/>
                  </a:lnTo>
                  <a:lnTo>
                    <a:pt x="0" y="0"/>
                  </a:lnTo>
                  <a:lnTo>
                    <a:pt x="8686800" y="0"/>
                  </a:lnTo>
                  <a:lnTo>
                    <a:pt x="8686800" y="1554480"/>
                  </a:lnTo>
                  <a:lnTo>
                    <a:pt x="4343400" y="1554480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124" y="64770"/>
            <a:ext cx="866775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95" marR="19431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Comparison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between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Four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stroke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cycle and 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two 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stroke cycle engine</a:t>
            </a:r>
            <a:endParaRPr sz="3200">
              <a:latin typeface="Times New Roman"/>
              <a:cs typeface="Times New Roman"/>
            </a:endParaRPr>
          </a:p>
          <a:p>
            <a:pPr marR="1270" algn="ctr">
              <a:lnSpc>
                <a:spcPts val="3829"/>
              </a:lnSpc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(Merits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and Demerits)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930" y="1539239"/>
            <a:ext cx="8839200" cy="2180590"/>
          </a:xfrm>
          <a:custGeom>
            <a:avLst/>
            <a:gdLst/>
            <a:ahLst/>
            <a:cxnLst/>
            <a:rect l="l" t="t" r="r" b="b"/>
            <a:pathLst>
              <a:path w="8839200" h="2180590">
                <a:moveTo>
                  <a:pt x="8839200" y="0"/>
                </a:moveTo>
                <a:lnTo>
                  <a:pt x="4598670" y="0"/>
                </a:lnTo>
                <a:lnTo>
                  <a:pt x="941070" y="0"/>
                </a:lnTo>
                <a:lnTo>
                  <a:pt x="0" y="0"/>
                </a:lnTo>
                <a:lnTo>
                  <a:pt x="0" y="944880"/>
                </a:lnTo>
                <a:lnTo>
                  <a:pt x="0" y="2180590"/>
                </a:lnTo>
                <a:lnTo>
                  <a:pt x="941070" y="2180590"/>
                </a:lnTo>
                <a:lnTo>
                  <a:pt x="4598670" y="2180590"/>
                </a:lnTo>
                <a:lnTo>
                  <a:pt x="4598670" y="944880"/>
                </a:lnTo>
                <a:lnTo>
                  <a:pt x="8839200" y="944880"/>
                </a:lnTo>
                <a:lnTo>
                  <a:pt x="88392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9400" y="1534159"/>
            <a:ext cx="4052570" cy="172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ts val="3229"/>
              </a:lnSpc>
              <a:spcBef>
                <a:spcPts val="100"/>
              </a:spcBef>
              <a:tabLst>
                <a:tab pos="134429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S.No	</a:t>
            </a:r>
            <a:r>
              <a:rPr sz="2800" b="1" spc="-15" dirty="0">
                <a:latin typeface="Times New Roman"/>
                <a:cs typeface="Times New Roman"/>
              </a:rPr>
              <a:t>Two </a:t>
            </a:r>
            <a:r>
              <a:rPr sz="2800" b="1" spc="-10" dirty="0">
                <a:latin typeface="Times New Roman"/>
                <a:cs typeface="Times New Roman"/>
              </a:rPr>
              <a:t>Stroke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Cycle</a:t>
            </a:r>
            <a:endParaRPr sz="2800" dirty="0">
              <a:latin typeface="Times New Roman"/>
              <a:cs typeface="Times New Roman"/>
            </a:endParaRPr>
          </a:p>
          <a:p>
            <a:pPr marL="349250">
              <a:lnSpc>
                <a:spcPts val="3229"/>
              </a:lnSpc>
              <a:tabLst>
                <a:tab pos="2158365" algn="l"/>
              </a:tabLst>
            </a:pPr>
            <a:r>
              <a:rPr sz="2800" b="1" dirty="0">
                <a:latin typeface="Times New Roman"/>
                <a:cs typeface="Times New Roman"/>
              </a:rPr>
              <a:t>.	</a:t>
            </a:r>
            <a:r>
              <a:rPr sz="2800" b="1" spc="-5" dirty="0">
                <a:latin typeface="Times New Roman"/>
                <a:cs typeface="Times New Roman"/>
              </a:rPr>
              <a:t>Engine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953135" algn="l"/>
              </a:tabLst>
            </a:pPr>
            <a:r>
              <a:rPr sz="2300" dirty="0">
                <a:latin typeface="Times New Roman"/>
                <a:cs typeface="Times New Roman"/>
              </a:rPr>
              <a:t>4	</a:t>
            </a:r>
            <a:r>
              <a:rPr sz="23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DeMerits:</a:t>
            </a:r>
            <a:endParaRPr sz="2300" u="sng" dirty="0">
              <a:latin typeface="Times New Roman"/>
              <a:cs typeface="Times New Roman"/>
            </a:endParaRPr>
          </a:p>
          <a:p>
            <a:pPr marL="953769">
              <a:lnSpc>
                <a:spcPct val="100000"/>
              </a:lnSpc>
              <a:spcBef>
                <a:spcPts val="370"/>
              </a:spcBef>
            </a:pPr>
            <a:r>
              <a:rPr sz="2300" spc="-5" dirty="0">
                <a:latin typeface="Times New Roman"/>
                <a:cs typeface="Times New Roman"/>
              </a:rPr>
              <a:t>Thermal efficiency is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less.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1930" y="2484119"/>
            <a:ext cx="8839200" cy="2378710"/>
          </a:xfrm>
          <a:custGeom>
            <a:avLst/>
            <a:gdLst/>
            <a:ahLst/>
            <a:cxnLst/>
            <a:rect l="l" t="t" r="r" b="b"/>
            <a:pathLst>
              <a:path w="8839200" h="2378710">
                <a:moveTo>
                  <a:pt x="941070" y="1235710"/>
                </a:moveTo>
                <a:lnTo>
                  <a:pt x="0" y="1235710"/>
                </a:lnTo>
                <a:lnTo>
                  <a:pt x="0" y="2378710"/>
                </a:lnTo>
                <a:lnTo>
                  <a:pt x="941070" y="2378710"/>
                </a:lnTo>
                <a:lnTo>
                  <a:pt x="941070" y="1235710"/>
                </a:lnTo>
                <a:close/>
              </a:path>
              <a:path w="8839200" h="2378710">
                <a:moveTo>
                  <a:pt x="8839200" y="0"/>
                </a:moveTo>
                <a:lnTo>
                  <a:pt x="4598670" y="0"/>
                </a:lnTo>
                <a:lnTo>
                  <a:pt x="4598670" y="1235710"/>
                </a:lnTo>
                <a:lnTo>
                  <a:pt x="8839200" y="1235710"/>
                </a:lnTo>
                <a:lnTo>
                  <a:pt x="88392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9400" y="3721100"/>
            <a:ext cx="1714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Times New Roman"/>
                <a:cs typeface="Times New Roman"/>
              </a:rPr>
              <a:t>5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1930" y="3719829"/>
            <a:ext cx="8839200" cy="2420620"/>
          </a:xfrm>
          <a:custGeom>
            <a:avLst/>
            <a:gdLst/>
            <a:ahLst/>
            <a:cxnLst/>
            <a:rect l="l" t="t" r="r" b="b"/>
            <a:pathLst>
              <a:path w="8839200" h="2420620">
                <a:moveTo>
                  <a:pt x="941070" y="1143000"/>
                </a:moveTo>
                <a:lnTo>
                  <a:pt x="0" y="1143000"/>
                </a:lnTo>
                <a:lnTo>
                  <a:pt x="0" y="2420620"/>
                </a:lnTo>
                <a:lnTo>
                  <a:pt x="941070" y="2420620"/>
                </a:lnTo>
                <a:lnTo>
                  <a:pt x="941070" y="1143000"/>
                </a:lnTo>
                <a:close/>
              </a:path>
              <a:path w="8839200" h="2420620">
                <a:moveTo>
                  <a:pt x="8839200" y="0"/>
                </a:moveTo>
                <a:lnTo>
                  <a:pt x="4598670" y="0"/>
                </a:lnTo>
                <a:lnTo>
                  <a:pt x="941070" y="0"/>
                </a:lnTo>
                <a:lnTo>
                  <a:pt x="941070" y="1143000"/>
                </a:lnTo>
                <a:lnTo>
                  <a:pt x="4598670" y="1143000"/>
                </a:lnTo>
                <a:lnTo>
                  <a:pt x="8839200" y="1143000"/>
                </a:lnTo>
                <a:lnTo>
                  <a:pt x="88392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9400" y="4864100"/>
            <a:ext cx="1714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Times New Roman"/>
                <a:cs typeface="Times New Roman"/>
              </a:rPr>
              <a:t>6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000" y="4862829"/>
            <a:ext cx="3657600" cy="1277620"/>
          </a:xfrm>
          <a:custGeom>
            <a:avLst/>
            <a:gdLst/>
            <a:ahLst/>
            <a:cxnLst/>
            <a:rect l="l" t="t" r="r" b="b"/>
            <a:pathLst>
              <a:path w="3657600" h="1277620">
                <a:moveTo>
                  <a:pt x="3657600" y="0"/>
                </a:moveTo>
                <a:lnTo>
                  <a:pt x="0" y="0"/>
                </a:lnTo>
                <a:lnTo>
                  <a:pt x="0" y="1277620"/>
                </a:lnTo>
                <a:lnTo>
                  <a:pt x="3657600" y="1277620"/>
                </a:lnTo>
                <a:lnTo>
                  <a:pt x="36576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20469" y="3721100"/>
            <a:ext cx="3486785" cy="216916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2560"/>
              </a:lnSpc>
              <a:spcBef>
                <a:spcPts val="350"/>
              </a:spcBef>
            </a:pPr>
            <a:r>
              <a:rPr sz="2300" dirty="0">
                <a:latin typeface="Times New Roman"/>
                <a:cs typeface="Times New Roman"/>
              </a:rPr>
              <a:t>It produces </a:t>
            </a:r>
            <a:r>
              <a:rPr sz="2300" spc="-5" dirty="0">
                <a:latin typeface="Times New Roman"/>
                <a:cs typeface="Times New Roman"/>
              </a:rPr>
              <a:t>more noise </a:t>
            </a:r>
            <a:r>
              <a:rPr sz="2300" dirty="0">
                <a:latin typeface="Times New Roman"/>
                <a:cs typeface="Times New Roman"/>
              </a:rPr>
              <a:t>due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to  </a:t>
            </a:r>
            <a:r>
              <a:rPr sz="2300" dirty="0">
                <a:latin typeface="Times New Roman"/>
                <a:cs typeface="Times New Roman"/>
              </a:rPr>
              <a:t>sudden </a:t>
            </a:r>
            <a:r>
              <a:rPr sz="2300" spc="-5" dirty="0">
                <a:latin typeface="Times New Roman"/>
                <a:cs typeface="Times New Roman"/>
              </a:rPr>
              <a:t>release </a:t>
            </a:r>
            <a:r>
              <a:rPr sz="2300" dirty="0">
                <a:latin typeface="Times New Roman"/>
                <a:cs typeface="Times New Roman"/>
              </a:rPr>
              <a:t>of </a:t>
            </a:r>
            <a:r>
              <a:rPr sz="2300" spc="-5" dirty="0">
                <a:latin typeface="Times New Roman"/>
                <a:cs typeface="Times New Roman"/>
              </a:rPr>
              <a:t>exhaust  gases</a:t>
            </a:r>
            <a:endParaRPr sz="2300">
              <a:latin typeface="Times New Roman"/>
              <a:cs typeface="Times New Roman"/>
            </a:endParaRPr>
          </a:p>
          <a:p>
            <a:pPr marL="12700" marR="115570">
              <a:lnSpc>
                <a:spcPts val="2560"/>
              </a:lnSpc>
              <a:spcBef>
                <a:spcPts val="1320"/>
              </a:spcBef>
            </a:pPr>
            <a:r>
              <a:rPr sz="2300" spc="-5" dirty="0">
                <a:latin typeface="Times New Roman"/>
                <a:cs typeface="Times New Roman"/>
              </a:rPr>
              <a:t>Scavenging is </a:t>
            </a:r>
            <a:r>
              <a:rPr sz="2300" dirty="0">
                <a:latin typeface="Times New Roman"/>
                <a:cs typeface="Times New Roman"/>
              </a:rPr>
              <a:t>poor, </a:t>
            </a:r>
            <a:r>
              <a:rPr sz="2300" spc="-5" dirty="0">
                <a:latin typeface="Times New Roman"/>
                <a:cs typeface="Times New Roman"/>
              </a:rPr>
              <a:t>since  exhaust </a:t>
            </a:r>
            <a:r>
              <a:rPr sz="2300" dirty="0">
                <a:latin typeface="Times New Roman"/>
                <a:cs typeface="Times New Roman"/>
              </a:rPr>
              <a:t>port </a:t>
            </a:r>
            <a:r>
              <a:rPr sz="2300" spc="-5" dirty="0">
                <a:latin typeface="Times New Roman"/>
                <a:cs typeface="Times New Roman"/>
              </a:rPr>
              <a:t>is </a:t>
            </a:r>
            <a:r>
              <a:rPr sz="2300" dirty="0">
                <a:latin typeface="Times New Roman"/>
                <a:cs typeface="Times New Roman"/>
              </a:rPr>
              <a:t>open only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for  </a:t>
            </a:r>
            <a:r>
              <a:rPr sz="2300" dirty="0">
                <a:latin typeface="Times New Roman"/>
                <a:cs typeface="Times New Roman"/>
              </a:rPr>
              <a:t>a short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time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00600" y="4862829"/>
            <a:ext cx="4240530" cy="1277620"/>
          </a:xfrm>
          <a:custGeom>
            <a:avLst/>
            <a:gdLst/>
            <a:ahLst/>
            <a:cxnLst/>
            <a:rect l="l" t="t" r="r" b="b"/>
            <a:pathLst>
              <a:path w="4240530" h="1277620">
                <a:moveTo>
                  <a:pt x="4240530" y="0"/>
                </a:moveTo>
                <a:lnTo>
                  <a:pt x="0" y="0"/>
                </a:lnTo>
                <a:lnTo>
                  <a:pt x="0" y="1277620"/>
                </a:lnTo>
                <a:lnTo>
                  <a:pt x="4240530" y="1277620"/>
                </a:lnTo>
                <a:lnTo>
                  <a:pt x="424053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sz="half" idx="3"/>
          </p:nvPr>
        </p:nvSpPr>
        <p:spPr>
          <a:xfrm>
            <a:off x="4878070" y="1534159"/>
            <a:ext cx="4060190" cy="4485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Four Stroke </a:t>
            </a:r>
            <a:r>
              <a:rPr spc="-10" dirty="0"/>
              <a:t>Cycle</a:t>
            </a:r>
            <a:r>
              <a:rPr spc="-100" dirty="0"/>
              <a:t> </a:t>
            </a:r>
            <a:r>
              <a:rPr spc="-5" dirty="0"/>
              <a:t>Engine</a:t>
            </a:r>
          </a:p>
          <a:p>
            <a:pPr>
              <a:lnSpc>
                <a:spcPct val="100000"/>
              </a:lnSpc>
            </a:pPr>
            <a:endParaRPr sz="3600" dirty="0"/>
          </a:p>
          <a:p>
            <a:pPr marL="12700">
              <a:lnSpc>
                <a:spcPct val="100000"/>
              </a:lnSpc>
            </a:pPr>
            <a:r>
              <a:rPr sz="23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Merits:</a:t>
            </a:r>
            <a:endParaRPr sz="2300" u="sng" dirty="0"/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300" b="0" spc="-5" dirty="0">
                <a:latin typeface="Times New Roman"/>
                <a:cs typeface="Times New Roman"/>
              </a:rPr>
              <a:t>Thermal efficiency is</a:t>
            </a:r>
            <a:r>
              <a:rPr sz="2300" b="0" dirty="0">
                <a:latin typeface="Times New Roman"/>
                <a:cs typeface="Times New Roman"/>
              </a:rPr>
              <a:t> </a:t>
            </a:r>
            <a:r>
              <a:rPr sz="2300" b="0" spc="-10" dirty="0">
                <a:latin typeface="Times New Roman"/>
                <a:cs typeface="Times New Roman"/>
              </a:rPr>
              <a:t>more.</a:t>
            </a: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 dirty="0">
              <a:latin typeface="Times New Roman"/>
              <a:cs typeface="Times New Roman"/>
            </a:endParaRPr>
          </a:p>
          <a:p>
            <a:pPr marL="12700" marR="7620">
              <a:lnSpc>
                <a:spcPts val="2560"/>
              </a:lnSpc>
            </a:pPr>
            <a:r>
              <a:rPr sz="2300" b="0" dirty="0">
                <a:latin typeface="Times New Roman"/>
                <a:cs typeface="Times New Roman"/>
              </a:rPr>
              <a:t>Noise </a:t>
            </a:r>
            <a:r>
              <a:rPr sz="2300" b="0" spc="-5" dirty="0">
                <a:latin typeface="Times New Roman"/>
                <a:cs typeface="Times New Roman"/>
              </a:rPr>
              <a:t>is less is less. </a:t>
            </a:r>
            <a:r>
              <a:rPr sz="2300" b="0" dirty="0">
                <a:latin typeface="Times New Roman"/>
                <a:cs typeface="Times New Roman"/>
              </a:rPr>
              <a:t>Exhaust </a:t>
            </a:r>
            <a:r>
              <a:rPr sz="2300" b="0" spc="-5" dirty="0">
                <a:latin typeface="Times New Roman"/>
                <a:cs typeface="Times New Roman"/>
              </a:rPr>
              <a:t>gases  are released in separate</a:t>
            </a:r>
            <a:r>
              <a:rPr sz="2300" b="0" spc="-25" dirty="0">
                <a:latin typeface="Times New Roman"/>
                <a:cs typeface="Times New Roman"/>
              </a:rPr>
              <a:t> </a:t>
            </a:r>
            <a:r>
              <a:rPr sz="2300" b="0" spc="-5" dirty="0">
                <a:latin typeface="Times New Roman"/>
                <a:cs typeface="Times New Roman"/>
              </a:rPr>
              <a:t>stroke.</a:t>
            </a: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 marR="5080">
              <a:lnSpc>
                <a:spcPts val="2560"/>
              </a:lnSpc>
            </a:pPr>
            <a:r>
              <a:rPr sz="2300" b="0" spc="-5" dirty="0">
                <a:latin typeface="Times New Roman"/>
                <a:cs typeface="Times New Roman"/>
              </a:rPr>
              <a:t>Scavenging is better, since there is  </a:t>
            </a:r>
            <a:r>
              <a:rPr sz="2300" b="0" dirty="0">
                <a:latin typeface="Times New Roman"/>
                <a:cs typeface="Times New Roman"/>
              </a:rPr>
              <a:t>a </a:t>
            </a:r>
            <a:r>
              <a:rPr sz="2300" b="0" spc="-5" dirty="0">
                <a:latin typeface="Times New Roman"/>
                <a:cs typeface="Times New Roman"/>
              </a:rPr>
              <a:t>separate exhaust stroke </a:t>
            </a:r>
            <a:r>
              <a:rPr sz="2300" b="0" dirty="0">
                <a:latin typeface="Times New Roman"/>
                <a:cs typeface="Times New Roman"/>
              </a:rPr>
              <a:t>for </a:t>
            </a:r>
            <a:r>
              <a:rPr sz="2300" b="0" spc="-5" dirty="0">
                <a:latin typeface="Times New Roman"/>
                <a:cs typeface="Times New Roman"/>
              </a:rPr>
              <a:t>the  removal </a:t>
            </a:r>
            <a:r>
              <a:rPr sz="2300" b="0" dirty="0">
                <a:latin typeface="Times New Roman"/>
                <a:cs typeface="Times New Roman"/>
              </a:rPr>
              <a:t>of exhaust</a:t>
            </a:r>
            <a:r>
              <a:rPr sz="2300" b="0" spc="-30" dirty="0">
                <a:latin typeface="Times New Roman"/>
                <a:cs typeface="Times New Roman"/>
              </a:rPr>
              <a:t> </a:t>
            </a:r>
            <a:r>
              <a:rPr sz="2300" b="0" dirty="0">
                <a:latin typeface="Times New Roman"/>
                <a:cs typeface="Times New Roman"/>
              </a:rPr>
              <a:t>gases</a:t>
            </a:r>
            <a:endParaRPr sz="2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29191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66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68580"/>
            <a:ext cx="8686800" cy="1554480"/>
          </a:xfrm>
          <a:custGeom>
            <a:avLst/>
            <a:gdLst/>
            <a:ahLst/>
            <a:cxnLst/>
            <a:rect l="l" t="t" r="r" b="b"/>
            <a:pathLst>
              <a:path w="8686800" h="1554480">
                <a:moveTo>
                  <a:pt x="8686800" y="0"/>
                </a:moveTo>
                <a:lnTo>
                  <a:pt x="0" y="0"/>
                </a:lnTo>
                <a:lnTo>
                  <a:pt x="0" y="1554480"/>
                </a:lnTo>
                <a:lnTo>
                  <a:pt x="8686800" y="155448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68580"/>
            <a:ext cx="8686800" cy="1554480"/>
          </a:xfrm>
          <a:prstGeom prst="rect">
            <a:avLst/>
          </a:prstGeom>
          <a:ln w="19048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98120" marR="203835" algn="ctr">
              <a:lnSpc>
                <a:spcPct val="100000"/>
              </a:lnSpc>
              <a:spcBef>
                <a:spcPts val="37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Comparison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between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Four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stroke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cycle and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two 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stroke cycle engine</a:t>
            </a:r>
            <a:endParaRPr sz="3200">
              <a:latin typeface="Times New Roman"/>
              <a:cs typeface="Times New Roman"/>
            </a:endParaRPr>
          </a:p>
          <a:p>
            <a:pPr marR="1270" algn="ctr">
              <a:lnSpc>
                <a:spcPts val="3829"/>
              </a:lnSpc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(Merits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and Demerits)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1704339"/>
            <a:ext cx="1009650" cy="946150"/>
          </a:xfrm>
          <a:custGeom>
            <a:avLst/>
            <a:gdLst/>
            <a:ahLst/>
            <a:cxnLst/>
            <a:rect l="l" t="t" r="r" b="b"/>
            <a:pathLst>
              <a:path w="1009650" h="946150">
                <a:moveTo>
                  <a:pt x="1009650" y="0"/>
                </a:moveTo>
                <a:lnTo>
                  <a:pt x="0" y="0"/>
                </a:lnTo>
                <a:lnTo>
                  <a:pt x="0" y="946150"/>
                </a:lnTo>
                <a:lnTo>
                  <a:pt x="1009650" y="946150"/>
                </a:lnTo>
                <a:lnTo>
                  <a:pt x="10096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2429" y="1699259"/>
            <a:ext cx="834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S.</a:t>
            </a:r>
            <a:r>
              <a:rPr sz="2800" b="1" spc="-15" dirty="0">
                <a:latin typeface="Times New Roman"/>
                <a:cs typeface="Times New Roman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14450" y="1704339"/>
            <a:ext cx="7600950" cy="946150"/>
          </a:xfrm>
          <a:custGeom>
            <a:avLst/>
            <a:gdLst/>
            <a:ahLst/>
            <a:cxnLst/>
            <a:rect l="l" t="t" r="r" b="b"/>
            <a:pathLst>
              <a:path w="7600950" h="946150">
                <a:moveTo>
                  <a:pt x="7600950" y="0"/>
                </a:moveTo>
                <a:lnTo>
                  <a:pt x="3285490" y="0"/>
                </a:lnTo>
                <a:lnTo>
                  <a:pt x="0" y="0"/>
                </a:lnTo>
                <a:lnTo>
                  <a:pt x="0" y="946150"/>
                </a:lnTo>
                <a:lnTo>
                  <a:pt x="3285490" y="946150"/>
                </a:lnTo>
                <a:lnTo>
                  <a:pt x="7600950" y="946150"/>
                </a:lnTo>
                <a:lnTo>
                  <a:pt x="76009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79009" y="1699259"/>
            <a:ext cx="3953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Four </a:t>
            </a:r>
            <a:r>
              <a:rPr sz="2800" b="1" spc="-10" dirty="0">
                <a:latin typeface="Times New Roman"/>
                <a:cs typeface="Times New Roman"/>
              </a:rPr>
              <a:t>Stroke Cycle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Engine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2650489"/>
            <a:ext cx="1009650" cy="2727960"/>
          </a:xfrm>
          <a:custGeom>
            <a:avLst/>
            <a:gdLst/>
            <a:ahLst/>
            <a:cxnLst/>
            <a:rect l="l" t="t" r="r" b="b"/>
            <a:pathLst>
              <a:path w="1009650" h="2727960">
                <a:moveTo>
                  <a:pt x="1009650" y="0"/>
                </a:moveTo>
                <a:lnTo>
                  <a:pt x="0" y="0"/>
                </a:lnTo>
                <a:lnTo>
                  <a:pt x="0" y="2727960"/>
                </a:lnTo>
                <a:lnTo>
                  <a:pt x="1009650" y="2727960"/>
                </a:lnTo>
                <a:lnTo>
                  <a:pt x="10096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2270" y="264922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14450" y="2650489"/>
            <a:ext cx="3285490" cy="2727960"/>
          </a:xfrm>
          <a:custGeom>
            <a:avLst/>
            <a:gdLst/>
            <a:ahLst/>
            <a:cxnLst/>
            <a:rect l="l" t="t" r="r" b="b"/>
            <a:pathLst>
              <a:path w="3285490" h="2727960">
                <a:moveTo>
                  <a:pt x="3285490" y="0"/>
                </a:moveTo>
                <a:lnTo>
                  <a:pt x="0" y="0"/>
                </a:lnTo>
                <a:lnTo>
                  <a:pt x="0" y="2727960"/>
                </a:lnTo>
                <a:lnTo>
                  <a:pt x="3285490" y="2727960"/>
                </a:lnTo>
                <a:lnTo>
                  <a:pt x="328549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91919" y="1699259"/>
            <a:ext cx="3066415" cy="34391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32510" marR="146050" indent="-814069">
              <a:lnSpc>
                <a:spcPts val="3100"/>
              </a:lnSpc>
              <a:spcBef>
                <a:spcPts val="420"/>
              </a:spcBef>
            </a:pPr>
            <a:r>
              <a:rPr sz="2800" b="1" spc="-15" dirty="0">
                <a:latin typeface="Times New Roman"/>
                <a:cs typeface="Times New Roman"/>
              </a:rPr>
              <a:t>Two </a:t>
            </a:r>
            <a:r>
              <a:rPr sz="2800" b="1" spc="-10" dirty="0">
                <a:latin typeface="Times New Roman"/>
                <a:cs typeface="Times New Roman"/>
              </a:rPr>
              <a:t>Stroke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Cycle  </a:t>
            </a:r>
            <a:r>
              <a:rPr sz="2800" b="1" spc="-5" dirty="0">
                <a:latin typeface="Times New Roman"/>
                <a:cs typeface="Times New Roman"/>
              </a:rPr>
              <a:t>Engine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en-US" sz="2400" b="1" u="sng" spc="-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2400" b="1" u="sng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Merits</a:t>
            </a:r>
            <a:r>
              <a:rPr sz="24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:</a:t>
            </a:r>
            <a:endParaRPr sz="2400" u="sng" dirty="0">
              <a:latin typeface="Times New Roman"/>
              <a:cs typeface="Times New Roman"/>
            </a:endParaRPr>
          </a:p>
          <a:p>
            <a:pPr marL="12700" marR="5080">
              <a:lnSpc>
                <a:spcPct val="92200"/>
              </a:lnSpc>
              <a:spcBef>
                <a:spcPts val="595"/>
              </a:spcBef>
            </a:pPr>
            <a:r>
              <a:rPr sz="2400" spc="-5" dirty="0">
                <a:latin typeface="Times New Roman"/>
                <a:cs typeface="Times New Roman"/>
              </a:rPr>
              <a:t>Poor </a:t>
            </a:r>
            <a:r>
              <a:rPr sz="2400" dirty="0">
                <a:latin typeface="Times New Roman"/>
                <a:cs typeface="Times New Roman"/>
              </a:rPr>
              <a:t>scavenging </a:t>
            </a:r>
            <a:r>
              <a:rPr sz="2400" spc="-5" dirty="0">
                <a:latin typeface="Times New Roman"/>
                <a:cs typeface="Times New Roman"/>
              </a:rPr>
              <a:t>leads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</a:t>
            </a:r>
            <a:r>
              <a:rPr sz="2400" spc="-5" dirty="0">
                <a:latin typeface="Times New Roman"/>
                <a:cs typeface="Times New Roman"/>
              </a:rPr>
              <a:t>mixing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fresh </a:t>
            </a:r>
            <a:r>
              <a:rPr sz="2400" dirty="0">
                <a:latin typeface="Times New Roman"/>
                <a:cs typeface="Times New Roman"/>
              </a:rPr>
              <a:t>charge  </a:t>
            </a:r>
            <a:r>
              <a:rPr sz="2400" spc="-5" dirty="0">
                <a:latin typeface="Times New Roman"/>
                <a:cs typeface="Times New Roman"/>
              </a:rPr>
              <a:t>with exhaust gases. </a:t>
            </a:r>
            <a:r>
              <a:rPr sz="2400" dirty="0">
                <a:latin typeface="Times New Roman"/>
                <a:cs typeface="Times New Roman"/>
              </a:rPr>
              <a:t>This  results in poor  </a:t>
            </a:r>
            <a:r>
              <a:rPr sz="2400" spc="-5" dirty="0">
                <a:latin typeface="Times New Roman"/>
                <a:cs typeface="Times New Roman"/>
              </a:rPr>
              <a:t>performance, </a:t>
            </a:r>
            <a:r>
              <a:rPr sz="2400" dirty="0">
                <a:latin typeface="Times New Roman"/>
                <a:cs typeface="Times New Roman"/>
              </a:rPr>
              <a:t>slow  running</a:t>
            </a:r>
          </a:p>
        </p:txBody>
      </p:sp>
      <p:sp>
        <p:nvSpPr>
          <p:cNvPr id="13" name="object 13"/>
          <p:cNvSpPr/>
          <p:nvPr/>
        </p:nvSpPr>
        <p:spPr>
          <a:xfrm>
            <a:off x="4599940" y="2650489"/>
            <a:ext cx="4315460" cy="2727960"/>
          </a:xfrm>
          <a:custGeom>
            <a:avLst/>
            <a:gdLst/>
            <a:ahLst/>
            <a:cxnLst/>
            <a:rect l="l" t="t" r="r" b="b"/>
            <a:pathLst>
              <a:path w="4315459" h="2727960">
                <a:moveTo>
                  <a:pt x="4315460" y="0"/>
                </a:moveTo>
                <a:lnTo>
                  <a:pt x="0" y="0"/>
                </a:lnTo>
                <a:lnTo>
                  <a:pt x="0" y="2727960"/>
                </a:lnTo>
                <a:lnTo>
                  <a:pt x="4315460" y="2727960"/>
                </a:lnTo>
                <a:lnTo>
                  <a:pt x="431546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77409" y="2602230"/>
            <a:ext cx="2902585" cy="11887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lang="en-US" sz="24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2400" b="1" u="sng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erits</a:t>
            </a:r>
            <a:r>
              <a:rPr sz="24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:</a:t>
            </a:r>
            <a:endParaRPr sz="2400" u="sng" dirty="0">
              <a:latin typeface="Times New Roman"/>
              <a:cs typeface="Times New Roman"/>
            </a:endParaRPr>
          </a:p>
          <a:p>
            <a:pPr marL="12700" marR="5080">
              <a:lnSpc>
                <a:spcPts val="2660"/>
              </a:lnSpc>
              <a:spcBef>
                <a:spcPts val="640"/>
              </a:spcBef>
            </a:pPr>
            <a:r>
              <a:rPr sz="2400" spc="-5" dirty="0">
                <a:latin typeface="Times New Roman"/>
                <a:cs typeface="Times New Roman"/>
              </a:rPr>
              <a:t>Better performance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efficiency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more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" y="5378450"/>
            <a:ext cx="1009650" cy="1188720"/>
          </a:xfrm>
          <a:custGeom>
            <a:avLst/>
            <a:gdLst/>
            <a:ahLst/>
            <a:cxnLst/>
            <a:rect l="l" t="t" r="r" b="b"/>
            <a:pathLst>
              <a:path w="1009650" h="1188720">
                <a:moveTo>
                  <a:pt x="1009650" y="0"/>
                </a:moveTo>
                <a:lnTo>
                  <a:pt x="0" y="0"/>
                </a:lnTo>
                <a:lnTo>
                  <a:pt x="0" y="1188720"/>
                </a:lnTo>
                <a:lnTo>
                  <a:pt x="1009650" y="1188720"/>
                </a:lnTo>
                <a:lnTo>
                  <a:pt x="100965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2270" y="537717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14450" y="5378450"/>
            <a:ext cx="3285490" cy="1188720"/>
          </a:xfrm>
          <a:custGeom>
            <a:avLst/>
            <a:gdLst/>
            <a:ahLst/>
            <a:cxnLst/>
            <a:rect l="l" t="t" r="r" b="b"/>
            <a:pathLst>
              <a:path w="3285490" h="1188720">
                <a:moveTo>
                  <a:pt x="3285490" y="0"/>
                </a:moveTo>
                <a:lnTo>
                  <a:pt x="0" y="0"/>
                </a:lnTo>
                <a:lnTo>
                  <a:pt x="0" y="1188720"/>
                </a:lnTo>
                <a:lnTo>
                  <a:pt x="3285490" y="1188720"/>
                </a:lnTo>
                <a:lnTo>
                  <a:pt x="328549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91919" y="5377179"/>
            <a:ext cx="2753360" cy="10655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25"/>
              </a:spcBef>
            </a:pPr>
            <a:r>
              <a:rPr sz="2400" spc="-5" dirty="0">
                <a:latin typeface="Times New Roman"/>
                <a:cs typeface="Times New Roman"/>
              </a:rPr>
              <a:t>Used </a:t>
            </a:r>
            <a:r>
              <a:rPr sz="2400" dirty="0">
                <a:latin typeface="Times New Roman"/>
                <a:cs typeface="Times New Roman"/>
              </a:rPr>
              <a:t>in light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vehicles,  </a:t>
            </a:r>
            <a:r>
              <a:rPr sz="2400" dirty="0">
                <a:latin typeface="Times New Roman"/>
                <a:cs typeface="Times New Roman"/>
              </a:rPr>
              <a:t>like bikes, </a:t>
            </a:r>
            <a:r>
              <a:rPr sz="2400" spc="-5" dirty="0">
                <a:latin typeface="Times New Roman"/>
                <a:cs typeface="Times New Roman"/>
              </a:rPr>
              <a:t>scooters,  mopeds,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99940" y="5378450"/>
            <a:ext cx="4315460" cy="1188720"/>
          </a:xfrm>
          <a:custGeom>
            <a:avLst/>
            <a:gdLst/>
            <a:ahLst/>
            <a:cxnLst/>
            <a:rect l="l" t="t" r="r" b="b"/>
            <a:pathLst>
              <a:path w="4315459" h="1188720">
                <a:moveTo>
                  <a:pt x="4315460" y="0"/>
                </a:moveTo>
                <a:lnTo>
                  <a:pt x="0" y="0"/>
                </a:lnTo>
                <a:lnTo>
                  <a:pt x="0" y="1188720"/>
                </a:lnTo>
                <a:lnTo>
                  <a:pt x="4315460" y="1188720"/>
                </a:lnTo>
                <a:lnTo>
                  <a:pt x="431546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77409" y="5377179"/>
            <a:ext cx="3458845" cy="72898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660"/>
              </a:lnSpc>
              <a:spcBef>
                <a:spcPts val="370"/>
              </a:spcBef>
            </a:pPr>
            <a:r>
              <a:rPr sz="2400" spc="-5" dirty="0">
                <a:latin typeface="Times New Roman"/>
                <a:cs typeface="Times New Roman"/>
              </a:rPr>
              <a:t>Used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heavy vehicles, </a:t>
            </a:r>
            <a:r>
              <a:rPr sz="2400" dirty="0">
                <a:latin typeface="Times New Roman"/>
                <a:cs typeface="Times New Roman"/>
              </a:rPr>
              <a:t>like  </a:t>
            </a:r>
            <a:r>
              <a:rPr sz="2400" spc="-5" dirty="0">
                <a:latin typeface="Times New Roman"/>
                <a:cs typeface="Times New Roman"/>
              </a:rPr>
              <a:t>buses, </a:t>
            </a:r>
            <a:r>
              <a:rPr sz="2400" dirty="0">
                <a:latin typeface="Times New Roman"/>
                <a:cs typeface="Times New Roman"/>
              </a:rPr>
              <a:t>lorries, trucks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etc.,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9870"/>
            <a:ext cx="8686800" cy="6372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9277351" cy="984885"/>
          </a:xfrm>
        </p:spPr>
        <p:txBody>
          <a:bodyPr/>
          <a:lstStyle/>
          <a:p>
            <a:r>
              <a:rPr lang="en-US" sz="3200" dirty="0" smtClean="0"/>
              <a:t>Subject : Thermodynamics And Heat Engine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581400"/>
            <a:ext cx="8136890" cy="492443"/>
          </a:xfrm>
        </p:spPr>
        <p:txBody>
          <a:bodyPr/>
          <a:lstStyle/>
          <a:p>
            <a:r>
              <a:rPr lang="en-US" sz="3200" dirty="0" smtClean="0"/>
              <a:t>Topics: Internal </a:t>
            </a:r>
            <a:r>
              <a:rPr lang="en-US" sz="3200" dirty="0" err="1" smtClean="0"/>
              <a:t>Combution</a:t>
            </a:r>
            <a:r>
              <a:rPr lang="en-US" sz="3200" dirty="0" smtClean="0"/>
              <a:t> </a:t>
            </a:r>
            <a:r>
              <a:rPr lang="en-US" sz="3200" dirty="0" smtClean="0"/>
              <a:t>Engine (I.C Engine)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2133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Chapter -11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76200" y="1771649"/>
            <a:ext cx="906779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4765" marR="5080" indent="-2484755">
              <a:lnSpc>
                <a:spcPct val="100000"/>
              </a:lnSpc>
              <a:spcBef>
                <a:spcPts val="100"/>
              </a:spcBef>
              <a:tabLst>
                <a:tab pos="6339840" algn="l"/>
              </a:tabLst>
            </a:pPr>
            <a:r>
              <a:rPr lang="en-US" sz="4800" spc="-40" dirty="0" smtClean="0"/>
              <a:t>   </a:t>
            </a:r>
            <a:r>
              <a:rPr sz="4800" spc="-40" dirty="0" smtClean="0"/>
              <a:t>C</a:t>
            </a:r>
            <a:r>
              <a:rPr sz="4800" spc="-5" dirty="0" smtClean="0"/>
              <a:t>OMPONEN</a:t>
            </a:r>
            <a:r>
              <a:rPr sz="4800" spc="-35" dirty="0" smtClean="0"/>
              <a:t>T</a:t>
            </a:r>
            <a:r>
              <a:rPr sz="4800" dirty="0" smtClean="0"/>
              <a:t>S</a:t>
            </a:r>
            <a:r>
              <a:rPr sz="4800" spc="20" dirty="0" smtClean="0"/>
              <a:t> </a:t>
            </a:r>
            <a:r>
              <a:rPr sz="4800" spc="-5" dirty="0" smtClean="0"/>
              <a:t>O</a:t>
            </a:r>
            <a:r>
              <a:rPr sz="4800" dirty="0" smtClean="0"/>
              <a:t>F</a:t>
            </a:r>
            <a:r>
              <a:rPr lang="en-US" sz="4800" spc="-5" dirty="0"/>
              <a:t> </a:t>
            </a:r>
            <a:r>
              <a:rPr sz="4800" dirty="0" smtClean="0"/>
              <a:t>AN</a:t>
            </a:r>
            <a:r>
              <a:rPr lang="en-US" sz="4800" dirty="0" smtClean="0"/>
              <a:t> </a:t>
            </a:r>
            <a:r>
              <a:rPr sz="4800" dirty="0" smtClean="0"/>
              <a:t>I</a:t>
            </a:r>
            <a:r>
              <a:rPr sz="4800" spc="-90" dirty="0" smtClean="0"/>
              <a:t>.</a:t>
            </a:r>
            <a:r>
              <a:rPr sz="4800" spc="-5" dirty="0" smtClean="0"/>
              <a:t>C</a:t>
            </a:r>
            <a:r>
              <a:rPr sz="4800" spc="-5" dirty="0"/>
              <a:t>.  </a:t>
            </a:r>
            <a:r>
              <a:rPr lang="en-US" sz="4800" spc="-5" dirty="0" smtClean="0"/>
              <a:t>   </a:t>
            </a:r>
          </a:p>
          <a:p>
            <a:pPr marL="2564765" marR="5080" indent="-2484755">
              <a:lnSpc>
                <a:spcPct val="100000"/>
              </a:lnSpc>
              <a:spcBef>
                <a:spcPts val="100"/>
              </a:spcBef>
              <a:tabLst>
                <a:tab pos="6339840" algn="l"/>
              </a:tabLst>
            </a:pPr>
            <a:r>
              <a:rPr lang="en-US" sz="4800" spc="-5" dirty="0"/>
              <a:t> </a:t>
            </a:r>
            <a:r>
              <a:rPr lang="en-US" sz="4800" spc="-5" dirty="0" smtClean="0"/>
              <a:t>                  </a:t>
            </a:r>
            <a:r>
              <a:rPr sz="4800" dirty="0" smtClean="0"/>
              <a:t>ENGINE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8479281" y="6464909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20</a:t>
            </a:fld>
            <a:endParaRPr sz="1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4839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0604" y="407895"/>
            <a:ext cx="5209523" cy="5336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79281" y="6464909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21</a:t>
            </a:fld>
            <a:endParaRPr sz="1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227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070" y="1350645"/>
            <a:ext cx="36137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4F81BC"/>
                </a:solidFill>
              </a:rPr>
              <a:t>Cylinder</a:t>
            </a:r>
            <a:r>
              <a:rPr sz="4800" spc="-100" dirty="0">
                <a:solidFill>
                  <a:srgbClr val="4F81BC"/>
                </a:solidFill>
              </a:rPr>
              <a:t> </a:t>
            </a:r>
            <a:r>
              <a:rPr sz="4800" spc="-5" dirty="0">
                <a:solidFill>
                  <a:srgbClr val="4F81BC"/>
                </a:solidFill>
              </a:rPr>
              <a:t>Block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908048" y="3000863"/>
            <a:ext cx="5336662" cy="2899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79281" y="6464909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22</a:t>
            </a:fld>
            <a:endParaRPr sz="1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077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2916174"/>
            <a:ext cx="7893050" cy="19986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 smtClean="0">
                <a:latin typeface="Carlito"/>
                <a:cs typeface="Carlito"/>
              </a:rPr>
              <a:t>Cylinder </a:t>
            </a:r>
            <a:r>
              <a:rPr sz="2400" spc="-5" dirty="0">
                <a:latin typeface="Carlito"/>
                <a:cs typeface="Carlito"/>
              </a:rPr>
              <a:t>block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-5" dirty="0">
                <a:latin typeface="Carlito"/>
                <a:cs typeface="Carlito"/>
              </a:rPr>
              <a:t>basic </a:t>
            </a:r>
            <a:r>
              <a:rPr sz="2400" spc="-10" dirty="0">
                <a:latin typeface="Carlito"/>
                <a:cs typeface="Carlito"/>
              </a:rPr>
              <a:t>structure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engine on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5" dirty="0">
                <a:latin typeface="Carlito"/>
                <a:cs typeface="Carlito"/>
              </a:rPr>
              <a:t>other  parts </a:t>
            </a:r>
            <a:r>
              <a:rPr sz="2400" spc="-15" dirty="0">
                <a:latin typeface="Carlito"/>
                <a:cs typeface="Carlito"/>
              </a:rPr>
              <a:t>are involved.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Block </a:t>
            </a:r>
            <a:r>
              <a:rPr sz="2400" spc="-15" dirty="0">
                <a:latin typeface="Carlito"/>
                <a:cs typeface="Carlito"/>
              </a:rPr>
              <a:t>contain </a:t>
            </a:r>
            <a:r>
              <a:rPr sz="2400" spc="-10" dirty="0">
                <a:latin typeface="Carlito"/>
                <a:cs typeface="Carlito"/>
              </a:rPr>
              <a:t>Bore ,piston </a:t>
            </a:r>
            <a:r>
              <a:rPr sz="2400" spc="-20" dirty="0">
                <a:latin typeface="Carlito"/>
                <a:cs typeface="Carlito"/>
              </a:rPr>
              <a:t>,gasket </a:t>
            </a:r>
            <a:r>
              <a:rPr sz="2400" spc="-5" dirty="0">
                <a:latin typeface="Carlito"/>
                <a:cs typeface="Carlito"/>
              </a:rPr>
              <a:t>,pumps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other</a:t>
            </a:r>
            <a:endParaRPr sz="24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rlito"/>
                <a:cs typeface="Carlito"/>
              </a:rPr>
              <a:t>components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attached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5842812"/>
            <a:ext cx="74580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It is made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material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aluminium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alloyed</a:t>
            </a:r>
            <a:r>
              <a:rPr sz="2400" spc="-5" dirty="0">
                <a:latin typeface="Carlito"/>
                <a:cs typeface="Carlito"/>
              </a:rPr>
              <a:t>,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Grey</a:t>
            </a:r>
            <a:r>
              <a:rPr sz="2400" spc="-10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cast 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iron</a:t>
            </a:r>
            <a:r>
              <a:rPr sz="2400" spc="-10" dirty="0">
                <a:latin typeface="Carlito"/>
                <a:cs typeface="Carlito"/>
              </a:rPr>
              <a:t>,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white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iron</a:t>
            </a:r>
            <a:r>
              <a:rPr sz="2400" spc="-10" dirty="0">
                <a:latin typeface="Carlito"/>
                <a:cs typeface="Carlito"/>
              </a:rPr>
              <a:t>,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Grey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 iron.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4681" y="642680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88564" y="0"/>
            <a:ext cx="3912108" cy="2997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98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3207"/>
            <a:ext cx="7899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A cylinder is the </a:t>
            </a:r>
            <a:r>
              <a:rPr sz="2400" spc="-10" dirty="0">
                <a:latin typeface="Carlito"/>
                <a:cs typeface="Carlito"/>
              </a:rPr>
              <a:t>central working </a:t>
            </a:r>
            <a:r>
              <a:rPr sz="2400" spc="-5" dirty="0">
                <a:latin typeface="Carlito"/>
                <a:cs typeface="Carlito"/>
              </a:rPr>
              <a:t>part of </a:t>
            </a:r>
            <a:r>
              <a:rPr sz="2400" spc="-10" dirty="0">
                <a:latin typeface="Carlito"/>
                <a:cs typeface="Carlito"/>
              </a:rPr>
              <a:t>reciprocating</a:t>
            </a:r>
            <a:r>
              <a:rPr sz="2400" spc="-1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engine,  the </a:t>
            </a:r>
            <a:r>
              <a:rPr sz="2400" spc="-5" dirty="0">
                <a:latin typeface="Carlito"/>
                <a:cs typeface="Carlito"/>
              </a:rPr>
              <a:t>space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which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5" dirty="0">
                <a:latin typeface="Carlito"/>
                <a:cs typeface="Carlito"/>
              </a:rPr>
              <a:t>piston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travels.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4419600"/>
            <a:ext cx="7972425" cy="236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Cylinders </a:t>
            </a:r>
            <a:r>
              <a:rPr sz="2400" spc="-15" dirty="0">
                <a:latin typeface="Carlito"/>
                <a:cs typeface="Carlito"/>
              </a:rPr>
              <a:t>may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sleeved </a:t>
            </a:r>
            <a:r>
              <a:rPr sz="2400" dirty="0">
                <a:latin typeface="Carlito"/>
                <a:cs typeface="Carlito"/>
              </a:rPr>
              <a:t>(</a:t>
            </a:r>
            <a:r>
              <a:rPr sz="2400" i="1" dirty="0">
                <a:latin typeface="Carlito"/>
                <a:cs typeface="Carlito"/>
              </a:rPr>
              <a:t>lined </a:t>
            </a:r>
            <a:r>
              <a:rPr sz="2400" dirty="0">
                <a:latin typeface="Carlito"/>
                <a:cs typeface="Carlito"/>
              </a:rPr>
              <a:t>with a </a:t>
            </a:r>
            <a:r>
              <a:rPr sz="2400" spc="-10" dirty="0">
                <a:latin typeface="Carlito"/>
                <a:cs typeface="Carlito"/>
              </a:rPr>
              <a:t>harder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metal)</a:t>
            </a:r>
            <a:endParaRPr sz="2400" dirty="0">
              <a:latin typeface="Carlito"/>
              <a:cs typeface="Carlito"/>
            </a:endParaRPr>
          </a:p>
          <a:p>
            <a:pPr marL="355600" marR="5080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sleeveless </a:t>
            </a:r>
            <a:r>
              <a:rPr sz="2400" spc="-5" dirty="0">
                <a:latin typeface="Carlito"/>
                <a:cs typeface="Carlito"/>
              </a:rPr>
              <a:t>(with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wear-resistant coating </a:t>
            </a:r>
            <a:r>
              <a:rPr sz="2400" spc="-5" dirty="0">
                <a:latin typeface="Carlito"/>
                <a:cs typeface="Carlito"/>
              </a:rPr>
              <a:t>such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Nikasil</a:t>
            </a:r>
            <a:r>
              <a:rPr sz="2400" spc="-5" dirty="0">
                <a:latin typeface="Carlito"/>
                <a:cs typeface="Carlito"/>
              </a:rPr>
              <a:t>). 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10" dirty="0">
                <a:latin typeface="Carlito"/>
                <a:cs typeface="Carlito"/>
              </a:rPr>
              <a:t>sleeveless </a:t>
            </a:r>
            <a:r>
              <a:rPr sz="2400" spc="-5" dirty="0">
                <a:latin typeface="Carlito"/>
                <a:cs typeface="Carlito"/>
              </a:rPr>
              <a:t>engine </a:t>
            </a:r>
            <a:r>
              <a:rPr sz="2400" spc="-15" dirty="0">
                <a:latin typeface="Carlito"/>
                <a:cs typeface="Carlito"/>
              </a:rPr>
              <a:t>may </a:t>
            </a:r>
            <a:r>
              <a:rPr sz="2400" dirty="0">
                <a:latin typeface="Carlito"/>
                <a:cs typeface="Carlito"/>
              </a:rPr>
              <a:t>also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20" dirty="0">
                <a:latin typeface="Carlito"/>
                <a:cs typeface="Carlito"/>
              </a:rPr>
              <a:t>referred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as a </a:t>
            </a:r>
            <a:r>
              <a:rPr sz="2400" spc="-10" dirty="0">
                <a:latin typeface="Carlito"/>
                <a:cs typeface="Carlito"/>
              </a:rPr>
              <a:t>"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parent-bore 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engine</a:t>
            </a:r>
            <a:r>
              <a:rPr sz="2400" spc="-5" dirty="0">
                <a:latin typeface="Carlito"/>
                <a:cs typeface="Carlito"/>
              </a:rPr>
              <a:t>".</a:t>
            </a:r>
            <a:endParaRPr sz="2400" dirty="0">
              <a:latin typeface="Carlito"/>
              <a:cs typeface="Carlito"/>
            </a:endParaRPr>
          </a:p>
          <a:p>
            <a:pPr marL="355600" marR="42799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Cylinder also </a:t>
            </a:r>
            <a:r>
              <a:rPr sz="2400" spc="-10" dirty="0">
                <a:latin typeface="Carlito"/>
                <a:cs typeface="Carlito"/>
              </a:rPr>
              <a:t>consist </a:t>
            </a:r>
            <a:r>
              <a:rPr sz="2400" spc="-5" dirty="0">
                <a:latin typeface="Carlito"/>
                <a:cs typeface="Carlito"/>
              </a:rPr>
              <a:t>of Inlets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coolant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20" dirty="0">
                <a:latin typeface="Carlito"/>
                <a:cs typeface="Carlito"/>
              </a:rPr>
              <a:t>keep </a:t>
            </a:r>
            <a:r>
              <a:rPr sz="2400" dirty="0">
                <a:latin typeface="Carlito"/>
                <a:cs typeface="Carlito"/>
              </a:rPr>
              <a:t>them  </a:t>
            </a:r>
            <a:r>
              <a:rPr sz="2400" spc="-10" dirty="0">
                <a:latin typeface="Carlito"/>
                <a:cs typeface="Carlito"/>
              </a:rPr>
              <a:t>cool </a:t>
            </a:r>
            <a:r>
              <a:rPr sz="2400" spc="-5" dirty="0">
                <a:latin typeface="Carlito"/>
                <a:cs typeface="Carlito"/>
              </a:rPr>
              <a:t>during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combustion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process.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4681" y="642680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8228" y="693419"/>
            <a:ext cx="2142744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38932" y="3599434"/>
            <a:ext cx="28949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latin typeface="Carlito"/>
                <a:cs typeface="Carlito"/>
              </a:rPr>
              <a:t>Cycles </a:t>
            </a:r>
            <a:r>
              <a:rPr sz="1400" b="1" dirty="0">
                <a:latin typeface="Carlito"/>
                <a:cs typeface="Carlito"/>
              </a:rPr>
              <a:t>inside the</a:t>
            </a:r>
            <a:r>
              <a:rPr sz="1400" b="1" spc="-75" dirty="0">
                <a:latin typeface="Carlito"/>
                <a:cs typeface="Carlito"/>
              </a:rPr>
              <a:t> </a:t>
            </a:r>
            <a:r>
              <a:rPr sz="1400" b="1" dirty="0" smtClean="0">
                <a:latin typeface="Carlito"/>
                <a:cs typeface="Carlito"/>
              </a:rPr>
              <a:t>cylinder</a:t>
            </a:r>
            <a:endParaRPr sz="1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6669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553" y="353313"/>
            <a:ext cx="78390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solidFill>
                  <a:srgbClr val="000000"/>
                </a:solidFill>
                <a:latin typeface="Carlito"/>
                <a:cs typeface="Carlito"/>
              </a:rPr>
              <a:t>According </a:t>
            </a:r>
            <a:r>
              <a:rPr sz="2800" b="0" spc="-20" dirty="0">
                <a:solidFill>
                  <a:srgbClr val="000000"/>
                </a:solidFill>
                <a:latin typeface="Carlito"/>
                <a:cs typeface="Carlito"/>
              </a:rPr>
              <a:t>to </a:t>
            </a:r>
            <a:r>
              <a:rPr sz="2800" b="0" spc="-5" dirty="0">
                <a:solidFill>
                  <a:srgbClr val="000000"/>
                </a:solidFill>
                <a:latin typeface="Carlito"/>
                <a:cs typeface="Carlito"/>
              </a:rPr>
              <a:t>the </a:t>
            </a:r>
            <a:r>
              <a:rPr sz="2800" b="0" spc="-10" dirty="0">
                <a:solidFill>
                  <a:srgbClr val="000000"/>
                </a:solidFill>
                <a:latin typeface="Carlito"/>
                <a:cs typeface="Carlito"/>
              </a:rPr>
              <a:t>cylinder </a:t>
            </a:r>
            <a:r>
              <a:rPr sz="2800" b="0" spc="-15" dirty="0">
                <a:solidFill>
                  <a:srgbClr val="000000"/>
                </a:solidFill>
                <a:latin typeface="Carlito"/>
                <a:cs typeface="Carlito"/>
              </a:rPr>
              <a:t>arrangement </a:t>
            </a:r>
            <a:r>
              <a:rPr sz="2800" b="0" spc="-5" dirty="0">
                <a:solidFill>
                  <a:srgbClr val="000000"/>
                </a:solidFill>
                <a:latin typeface="Carlito"/>
                <a:cs typeface="Carlito"/>
              </a:rPr>
              <a:t>in the engine it  is classified as </a:t>
            </a:r>
            <a:r>
              <a:rPr sz="2800" b="0" spc="-20" dirty="0">
                <a:solidFill>
                  <a:srgbClr val="000000"/>
                </a:solidFill>
                <a:latin typeface="Carlito"/>
                <a:cs typeface="Carlito"/>
              </a:rPr>
              <a:t>follows</a:t>
            </a:r>
            <a:r>
              <a:rPr sz="2800" b="0" spc="2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rlito"/>
                <a:cs typeface="Carlito"/>
              </a:rPr>
              <a:t>: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6672" y="1450440"/>
            <a:ext cx="5721414" cy="4467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81452" y="6043371"/>
            <a:ext cx="40614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rlito"/>
                <a:cs typeface="Carlito"/>
              </a:rPr>
              <a:t>Fig.4 </a:t>
            </a:r>
            <a:r>
              <a:rPr sz="1400" b="1" spc="-15" dirty="0">
                <a:latin typeface="Carlito"/>
                <a:cs typeface="Carlito"/>
              </a:rPr>
              <a:t>Types </a:t>
            </a:r>
            <a:r>
              <a:rPr sz="1400" b="1" dirty="0">
                <a:latin typeface="Carlito"/>
                <a:cs typeface="Carlito"/>
              </a:rPr>
              <a:t>of cylinder</a:t>
            </a:r>
            <a:r>
              <a:rPr sz="1400" b="1" spc="-50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arrangement</a:t>
            </a:r>
            <a:endParaRPr sz="14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Carlito"/>
                <a:cs typeface="Carlito"/>
              </a:rPr>
              <a:t>Source: www.google.com_search_cylinder</a:t>
            </a:r>
            <a:r>
              <a:rPr sz="1400" spc="-7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arrangement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9281" y="6464909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25</a:t>
            </a:fld>
            <a:endParaRPr sz="1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671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1447800"/>
            <a:ext cx="5593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1F487C"/>
                </a:solidFill>
              </a:rPr>
              <a:t>Cylinder</a:t>
            </a:r>
            <a:r>
              <a:rPr sz="4800" spc="-105" dirty="0">
                <a:solidFill>
                  <a:srgbClr val="1F487C"/>
                </a:solidFill>
              </a:rPr>
              <a:t> </a:t>
            </a:r>
            <a:r>
              <a:rPr sz="4800" spc="-5" dirty="0">
                <a:solidFill>
                  <a:srgbClr val="1F487C"/>
                </a:solidFill>
              </a:rPr>
              <a:t>Head</a:t>
            </a:r>
            <a:endParaRPr sz="4800" dirty="0"/>
          </a:p>
        </p:txBody>
      </p:sp>
      <p:sp>
        <p:nvSpPr>
          <p:cNvPr id="3" name="object 3"/>
          <p:cNvSpPr/>
          <p:nvPr/>
        </p:nvSpPr>
        <p:spPr>
          <a:xfrm>
            <a:off x="2133600" y="2743200"/>
            <a:ext cx="4920996" cy="2029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79281" y="6464909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26</a:t>
            </a:fld>
            <a:endParaRPr sz="1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943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1363" y="4019422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1664" y="1269491"/>
            <a:ext cx="3925824" cy="2891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4220" y="4819015"/>
            <a:ext cx="36360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685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latin typeface="Carlito"/>
                <a:cs typeface="Carlito"/>
              </a:rPr>
              <a:t>Cylinder</a:t>
            </a:r>
            <a:r>
              <a:rPr sz="1400" b="1" spc="-40" dirty="0" smtClean="0">
                <a:latin typeface="Carlito"/>
                <a:cs typeface="Carlito"/>
              </a:rPr>
              <a:t> </a:t>
            </a:r>
            <a:r>
              <a:rPr sz="1400" b="1" dirty="0" smtClean="0">
                <a:latin typeface="Carlito"/>
                <a:cs typeface="Carlito"/>
              </a:rPr>
              <a:t>Head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0382" y="489589"/>
            <a:ext cx="4272889" cy="4067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39715" y="4842764"/>
            <a:ext cx="36366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8205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latin typeface="Carlito"/>
                <a:cs typeface="Carlito"/>
              </a:rPr>
              <a:t>Cylinder </a:t>
            </a:r>
            <a:r>
              <a:rPr sz="1400" b="1" dirty="0">
                <a:latin typeface="Carlito"/>
                <a:cs typeface="Carlito"/>
              </a:rPr>
              <a:t>Head</a:t>
            </a:r>
            <a:r>
              <a:rPr sz="1400" b="1" spc="-50" dirty="0">
                <a:latin typeface="Carlito"/>
                <a:cs typeface="Carlito"/>
              </a:rPr>
              <a:t> </a:t>
            </a:r>
            <a:r>
              <a:rPr sz="1400" b="1" spc="-5" dirty="0" smtClean="0">
                <a:latin typeface="Carlito"/>
                <a:cs typeface="Carlito"/>
              </a:rPr>
              <a:t>diagram</a:t>
            </a:r>
            <a:endParaRPr sz="1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318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02437" y="804417"/>
            <a:ext cx="8393430" cy="51892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1146175" indent="-3429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In an IC engine, the </a:t>
            </a:r>
            <a:r>
              <a:rPr sz="2800" spc="-10" dirty="0">
                <a:latin typeface="Carlito"/>
                <a:cs typeface="Carlito"/>
              </a:rPr>
              <a:t>cylinder head sits above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cylinders. </a:t>
            </a:r>
            <a:r>
              <a:rPr sz="2800" spc="-5" dirty="0">
                <a:latin typeface="Carlito"/>
                <a:cs typeface="Carlito"/>
              </a:rPr>
              <a:t>It closes in the </a:t>
            </a:r>
            <a:r>
              <a:rPr sz="2800" spc="-15" dirty="0">
                <a:latin typeface="Carlito"/>
                <a:cs typeface="Carlito"/>
              </a:rPr>
              <a:t>top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the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-40" dirty="0">
                <a:latin typeface="Carlito"/>
                <a:cs typeface="Carlito"/>
              </a:rPr>
              <a:t>cylinder.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550">
              <a:latin typeface="Carlito"/>
              <a:cs typeface="Carlito"/>
            </a:endParaRPr>
          </a:p>
          <a:p>
            <a:pPr marL="355600" marR="1117600" indent="-342900">
              <a:lnSpc>
                <a:spcPts val="30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15" dirty="0">
                <a:latin typeface="Carlito"/>
                <a:cs typeface="Carlito"/>
              </a:rPr>
              <a:t>joint </a:t>
            </a:r>
            <a:r>
              <a:rPr sz="2800" spc="-5" dirty="0">
                <a:latin typeface="Carlito"/>
                <a:cs typeface="Carlito"/>
              </a:rPr>
              <a:t>is sealed </a:t>
            </a:r>
            <a:r>
              <a:rPr sz="2800" spc="-10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head </a:t>
            </a:r>
            <a:r>
              <a:rPr sz="2800" spc="-25" dirty="0">
                <a:latin typeface="Carlito"/>
                <a:cs typeface="Carlito"/>
              </a:rPr>
              <a:t>gasket </a:t>
            </a:r>
            <a:r>
              <a:rPr sz="2800" spc="-20" dirty="0">
                <a:latin typeface="Carlito"/>
                <a:cs typeface="Carlito"/>
              </a:rPr>
              <a:t>to avoid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leakaging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gases.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550">
              <a:latin typeface="Carlito"/>
              <a:cs typeface="Carlito"/>
            </a:endParaRPr>
          </a:p>
          <a:p>
            <a:pPr marL="355600" marR="106045" indent="-342900">
              <a:lnSpc>
                <a:spcPts val="3020"/>
              </a:lnSpc>
              <a:buFont typeface="Arial"/>
              <a:buChar char="•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most </a:t>
            </a:r>
            <a:r>
              <a:rPr sz="2800" spc="-5" dirty="0">
                <a:latin typeface="Carlito"/>
                <a:cs typeface="Carlito"/>
              </a:rPr>
              <a:t>engines, the </a:t>
            </a:r>
            <a:r>
              <a:rPr sz="2800" spc="-10" dirty="0">
                <a:latin typeface="Carlito"/>
                <a:cs typeface="Carlito"/>
              </a:rPr>
              <a:t>head </a:t>
            </a:r>
            <a:r>
              <a:rPr sz="2800" spc="-5" dirty="0">
                <a:latin typeface="Carlito"/>
                <a:cs typeface="Carlito"/>
              </a:rPr>
              <a:t>also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10" dirty="0">
                <a:latin typeface="Carlito"/>
                <a:cs typeface="Carlito"/>
              </a:rPr>
              <a:t>space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passages that </a:t>
            </a:r>
            <a:r>
              <a:rPr sz="2800" spc="-25" dirty="0">
                <a:latin typeface="Carlito"/>
                <a:cs typeface="Carlito"/>
              </a:rPr>
              <a:t>feed </a:t>
            </a:r>
            <a:r>
              <a:rPr sz="2800" spc="-5" dirty="0">
                <a:latin typeface="Carlito"/>
                <a:cs typeface="Carlito"/>
              </a:rPr>
              <a:t>air and </a:t>
            </a:r>
            <a:r>
              <a:rPr sz="2800" spc="-10" dirty="0">
                <a:latin typeface="Carlito"/>
                <a:cs typeface="Carlito"/>
              </a:rPr>
              <a:t>fuel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35" dirty="0">
                <a:latin typeface="Carlito"/>
                <a:cs typeface="Carlito"/>
              </a:rPr>
              <a:t>cylinder,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that  allow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exhaust to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escape.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550">
              <a:latin typeface="Carlito"/>
              <a:cs typeface="Carlito"/>
            </a:endParaRPr>
          </a:p>
          <a:p>
            <a:pPr marL="355600" marR="5080" indent="-3429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The head can </a:t>
            </a:r>
            <a:r>
              <a:rPr sz="2800" spc="-5" dirty="0">
                <a:latin typeface="Carlito"/>
                <a:cs typeface="Carlito"/>
              </a:rPr>
              <a:t>also be a </a:t>
            </a:r>
            <a:r>
              <a:rPr sz="2800" spc="-10" dirty="0">
                <a:latin typeface="Carlito"/>
                <a:cs typeface="Carlito"/>
              </a:rPr>
              <a:t>place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mount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valves </a:t>
            </a:r>
            <a:r>
              <a:rPr sz="2800" spc="-10" dirty="0">
                <a:latin typeface="Carlito"/>
                <a:cs typeface="Carlito"/>
              </a:rPr>
              <a:t>,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spark  plugs</a:t>
            </a:r>
            <a:r>
              <a:rPr sz="2800" spc="-10" dirty="0">
                <a:latin typeface="Carlito"/>
                <a:cs typeface="Carlito"/>
              </a:rPr>
              <a:t>,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Studs,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Bushes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fuel</a:t>
            </a:r>
            <a:r>
              <a:rPr sz="2800" spc="1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injectors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995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2209800"/>
            <a:ext cx="4698491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F487C"/>
                </a:solidFill>
              </a:rPr>
              <a:t>Spark</a:t>
            </a:r>
            <a:r>
              <a:rPr sz="4800" spc="-65" dirty="0">
                <a:solidFill>
                  <a:srgbClr val="1F487C"/>
                </a:solidFill>
              </a:rPr>
              <a:t> </a:t>
            </a:r>
            <a:r>
              <a:rPr sz="4800" dirty="0">
                <a:solidFill>
                  <a:srgbClr val="1F487C"/>
                </a:solidFill>
              </a:rPr>
              <a:t>plug</a:t>
            </a:r>
            <a:endParaRPr sz="4800" dirty="0"/>
          </a:p>
        </p:txBody>
      </p:sp>
      <p:sp>
        <p:nvSpPr>
          <p:cNvPr id="3" name="object 3"/>
          <p:cNvSpPr/>
          <p:nvPr/>
        </p:nvSpPr>
        <p:spPr>
          <a:xfrm>
            <a:off x="6452615" y="1269491"/>
            <a:ext cx="1139952" cy="3950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4869" y="627887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799" y="814070"/>
            <a:ext cx="8382001" cy="1093889"/>
          </a:xfrm>
          <a:custGeom>
            <a:avLst/>
            <a:gdLst/>
            <a:ahLst/>
            <a:cxnLst/>
            <a:rect l="l" t="t" r="r" b="b"/>
            <a:pathLst>
              <a:path w="7848600" h="2166620">
                <a:moveTo>
                  <a:pt x="7848600" y="0"/>
                </a:moveTo>
                <a:lnTo>
                  <a:pt x="0" y="0"/>
                </a:lnTo>
                <a:lnTo>
                  <a:pt x="0" y="2166620"/>
                </a:lnTo>
                <a:lnTo>
                  <a:pt x="7848600" y="216662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404512"/>
            <a:ext cx="8382000" cy="1770998"/>
          </a:xfrm>
          <a:prstGeom prst="rect">
            <a:avLst/>
          </a:prstGeom>
          <a:ln w="19048">
            <a:solidFill>
              <a:srgbClr val="000000"/>
            </a:solidFill>
          </a:ln>
        </p:spPr>
        <p:txBody>
          <a:bodyPr vert="horz" wrap="square" lIns="0" tIns="412750" rIns="0" bIns="0" rtlCol="0">
            <a:spAutoFit/>
          </a:bodyPr>
          <a:lstStyle/>
          <a:p>
            <a:pPr marL="667385" marR="636270" indent="-31750" algn="l">
              <a:lnSpc>
                <a:spcPct val="100000"/>
              </a:lnSpc>
              <a:spcBef>
                <a:spcPts val="3250"/>
              </a:spcBef>
              <a:tabLst>
                <a:tab pos="4514850" algn="l"/>
              </a:tabLst>
            </a:pPr>
            <a:r>
              <a:rPr lang="en-US" sz="4400" spc="-5" dirty="0" smtClean="0">
                <a:solidFill>
                  <a:srgbClr val="2C8659"/>
                </a:solidFill>
                <a:latin typeface="Times New Roman"/>
                <a:cs typeface="Times New Roman"/>
              </a:rPr>
              <a:t>Internal Combustion</a:t>
            </a:r>
            <a:r>
              <a:rPr sz="4400" spc="-60" dirty="0" smtClean="0">
                <a:solidFill>
                  <a:srgbClr val="2C8659"/>
                </a:solidFill>
                <a:latin typeface="Times New Roman"/>
                <a:cs typeface="Times New Roman"/>
              </a:rPr>
              <a:t> </a:t>
            </a:r>
            <a:r>
              <a:rPr sz="4400" spc="-5" dirty="0" smtClean="0">
                <a:solidFill>
                  <a:srgbClr val="2C8659"/>
                </a:solidFill>
                <a:latin typeface="Times New Roman"/>
                <a:cs typeface="Times New Roman"/>
              </a:rPr>
              <a:t>Engines</a:t>
            </a:r>
            <a:r>
              <a:rPr lang="en-US" sz="4400" spc="-5" dirty="0" smtClean="0">
                <a:solidFill>
                  <a:srgbClr val="2C8659"/>
                </a:solidFill>
                <a:latin typeface="Times New Roman"/>
                <a:cs typeface="Times New Roman"/>
              </a:rPr>
              <a:t/>
            </a:r>
            <a:br>
              <a:rPr lang="en-US" sz="4400" spc="-5" dirty="0" smtClean="0">
                <a:solidFill>
                  <a:srgbClr val="2C8659"/>
                </a:solidFill>
                <a:latin typeface="Times New Roman"/>
                <a:cs typeface="Times New Roman"/>
              </a:rPr>
            </a:b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667000"/>
            <a:ext cx="385826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7759" y="4987290"/>
            <a:ext cx="48507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Mechanical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Engineering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Department</a:t>
            </a:r>
            <a:endParaRPr lang="en-US" sz="2400" b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Dhaka Polytechnic Institute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2438400"/>
            <a:ext cx="1858009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1928" y="3008376"/>
            <a:ext cx="2520696" cy="272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4927" y="702640"/>
            <a:ext cx="7501890" cy="462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894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2800" spc="-5" dirty="0">
                <a:latin typeface="Carlito"/>
                <a:cs typeface="Carlito"/>
              </a:rPr>
              <a:t>The Spark </a:t>
            </a:r>
            <a:r>
              <a:rPr sz="2800" spc="-10" dirty="0">
                <a:latin typeface="Carlito"/>
                <a:cs typeface="Carlito"/>
              </a:rPr>
              <a:t>plug supplies </a:t>
            </a:r>
            <a:r>
              <a:rPr sz="2800" spc="-5" dirty="0">
                <a:latin typeface="Carlito"/>
                <a:cs typeface="Carlito"/>
              </a:rPr>
              <a:t>the spark </a:t>
            </a:r>
            <a:r>
              <a:rPr sz="2800" spc="-10" dirty="0">
                <a:latin typeface="Carlito"/>
                <a:cs typeface="Carlito"/>
              </a:rPr>
              <a:t>that ignites </a:t>
            </a:r>
            <a:r>
              <a:rPr sz="2800" spc="-5" dirty="0">
                <a:latin typeface="Carlito"/>
                <a:cs typeface="Carlito"/>
              </a:rPr>
              <a:t>the  air/fuel </a:t>
            </a:r>
            <a:r>
              <a:rPr sz="2800" spc="-10" dirty="0">
                <a:latin typeface="Carlito"/>
                <a:cs typeface="Carlito"/>
              </a:rPr>
              <a:t>mixture </a:t>
            </a:r>
            <a:r>
              <a:rPr sz="2800" spc="-5" dirty="0">
                <a:latin typeface="Carlito"/>
                <a:cs typeface="Carlito"/>
              </a:rPr>
              <a:t>so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combustion </a:t>
            </a:r>
            <a:r>
              <a:rPr sz="2800" spc="-10" dirty="0">
                <a:latin typeface="Carlito"/>
                <a:cs typeface="Carlito"/>
              </a:rPr>
              <a:t>can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occur.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Carlito"/>
              <a:cs typeface="Carlito"/>
            </a:endParaRPr>
          </a:p>
          <a:p>
            <a:pPr marL="469900" marR="1621155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rlito"/>
                <a:cs typeface="Carlito"/>
              </a:rPr>
              <a:t>Spark </a:t>
            </a:r>
            <a:r>
              <a:rPr sz="2800" spc="-10" dirty="0">
                <a:latin typeface="Carlito"/>
                <a:cs typeface="Carlito"/>
              </a:rPr>
              <a:t>plugs usually </a:t>
            </a:r>
            <a:r>
              <a:rPr sz="2800" spc="-15" dirty="0">
                <a:latin typeface="Carlito"/>
                <a:cs typeface="Carlito"/>
              </a:rPr>
              <a:t>require </a:t>
            </a:r>
            <a:r>
              <a:rPr sz="2800" spc="-20" dirty="0">
                <a:latin typeface="Carlito"/>
                <a:cs typeface="Carlito"/>
              </a:rPr>
              <a:t>voltage </a:t>
            </a:r>
            <a:r>
              <a:rPr sz="2800" spc="-10" dirty="0">
                <a:latin typeface="Carlito"/>
                <a:cs typeface="Carlito"/>
              </a:rPr>
              <a:t>of  </a:t>
            </a:r>
            <a:r>
              <a:rPr sz="2800" spc="-5" dirty="0">
                <a:latin typeface="Carlito"/>
                <a:cs typeface="Carlito"/>
              </a:rPr>
              <a:t>12,000–25,000 </a:t>
            </a:r>
            <a:r>
              <a:rPr sz="2800" spc="-10" dirty="0">
                <a:latin typeface="Carlito"/>
                <a:cs typeface="Carlito"/>
              </a:rPr>
              <a:t>volts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"fire"  </a:t>
            </a:r>
            <a:r>
              <a:rPr sz="2800" spc="-35" dirty="0">
                <a:latin typeface="Carlito"/>
                <a:cs typeface="Carlito"/>
              </a:rPr>
              <a:t>properly, </a:t>
            </a:r>
            <a:r>
              <a:rPr sz="2800" spc="-5" dirty="0">
                <a:latin typeface="Carlito"/>
                <a:cs typeface="Carlito"/>
              </a:rPr>
              <a:t>although it can </a:t>
            </a:r>
            <a:r>
              <a:rPr sz="2800" spc="-15" dirty="0">
                <a:latin typeface="Carlito"/>
                <a:cs typeface="Carlito"/>
              </a:rPr>
              <a:t>go </a:t>
            </a:r>
            <a:r>
              <a:rPr sz="2800" spc="-5" dirty="0">
                <a:latin typeface="Carlito"/>
                <a:cs typeface="Carlito"/>
              </a:rPr>
              <a:t>up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5" dirty="0">
                <a:latin typeface="Carlito"/>
                <a:cs typeface="Carlito"/>
              </a:rPr>
              <a:t>45,000 </a:t>
            </a:r>
            <a:r>
              <a:rPr sz="2800" spc="-10" dirty="0">
                <a:latin typeface="Carlito"/>
                <a:cs typeface="Carlito"/>
              </a:rPr>
              <a:t>volts. They supply higher  </a:t>
            </a:r>
            <a:r>
              <a:rPr sz="2800" spc="-15" dirty="0">
                <a:latin typeface="Carlito"/>
                <a:cs typeface="Carlito"/>
              </a:rPr>
              <a:t>current </a:t>
            </a:r>
            <a:r>
              <a:rPr sz="2800" spc="-10" dirty="0">
                <a:latin typeface="Carlito"/>
                <a:cs typeface="Carlito"/>
              </a:rPr>
              <a:t>during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discharge </a:t>
            </a:r>
            <a:r>
              <a:rPr sz="2800" spc="-10" dirty="0">
                <a:latin typeface="Carlito"/>
                <a:cs typeface="Carlito"/>
              </a:rPr>
              <a:t>process,  resulting </a:t>
            </a: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15" dirty="0">
                <a:latin typeface="Carlito"/>
                <a:cs typeface="Carlito"/>
              </a:rPr>
              <a:t>hotter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longer-  </a:t>
            </a:r>
            <a:r>
              <a:rPr sz="2800" spc="-15" dirty="0">
                <a:latin typeface="Carlito"/>
                <a:cs typeface="Carlito"/>
              </a:rPr>
              <a:t>duration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spark.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3772" y="5755335"/>
            <a:ext cx="318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3945">
              <a:lnSpc>
                <a:spcPct val="100000"/>
              </a:lnSpc>
              <a:spcBef>
                <a:spcPts val="100"/>
              </a:spcBef>
            </a:pPr>
            <a:r>
              <a:rPr sz="1400" b="1" dirty="0" smtClean="0">
                <a:latin typeface="Carlito"/>
                <a:cs typeface="Carlito"/>
              </a:rPr>
              <a:t>Spark</a:t>
            </a:r>
            <a:r>
              <a:rPr sz="1400" b="1" spc="-35" dirty="0" smtClean="0">
                <a:latin typeface="Carlito"/>
                <a:cs typeface="Carlito"/>
              </a:rPr>
              <a:t> </a:t>
            </a:r>
            <a:r>
              <a:rPr sz="1400" b="1" dirty="0" smtClean="0">
                <a:latin typeface="Carlito"/>
                <a:cs typeface="Carlito"/>
              </a:rPr>
              <a:t>plug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5709513"/>
            <a:ext cx="3949065" cy="7029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265"/>
              </a:spcBef>
            </a:pPr>
            <a:r>
              <a:rPr sz="2400" b="1" spc="-5" dirty="0">
                <a:solidFill>
                  <a:srgbClr val="FF0066"/>
                </a:solidFill>
                <a:latin typeface="Carlito"/>
                <a:cs typeface="Carlito"/>
              </a:rPr>
              <a:t>Video: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How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Spark Plug </a:t>
            </a:r>
            <a:r>
              <a:rPr sz="18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Works 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- Magic</a:t>
            </a:r>
            <a:r>
              <a:rPr sz="1800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Marks.mp4</a:t>
            </a:r>
            <a:endParaRPr sz="1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9369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1" y="138429"/>
            <a:ext cx="510552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5" dirty="0">
                <a:solidFill>
                  <a:srgbClr val="000000"/>
                </a:solidFill>
                <a:latin typeface="Carlito"/>
                <a:cs typeface="Carlito"/>
              </a:rPr>
              <a:t>Types </a:t>
            </a:r>
            <a:r>
              <a:rPr sz="3600" b="0" spc="-5" dirty="0">
                <a:solidFill>
                  <a:srgbClr val="000000"/>
                </a:solidFill>
                <a:latin typeface="Carlito"/>
                <a:cs typeface="Carlito"/>
              </a:rPr>
              <a:t>of </a:t>
            </a:r>
            <a:r>
              <a:rPr sz="3600" b="0" dirty="0">
                <a:solidFill>
                  <a:srgbClr val="000000"/>
                </a:solidFill>
                <a:latin typeface="Carlito"/>
                <a:cs typeface="Carlito"/>
              </a:rPr>
              <a:t>Spark</a:t>
            </a:r>
            <a:r>
              <a:rPr sz="3600" b="0" spc="-9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arlito"/>
                <a:cs typeface="Carlito"/>
              </a:rPr>
              <a:t>Plugs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906856"/>
            <a:ext cx="7760970" cy="52393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391795">
              <a:lnSpc>
                <a:spcPts val="2880"/>
              </a:lnSpc>
              <a:spcBef>
                <a:spcPts val="795"/>
              </a:spcBef>
            </a:pPr>
            <a:r>
              <a:rPr sz="3000" spc="-5" dirty="0">
                <a:latin typeface="Carlito"/>
                <a:cs typeface="Carlito"/>
              </a:rPr>
              <a:t>The classification </a:t>
            </a:r>
            <a:r>
              <a:rPr sz="3000" dirty="0">
                <a:latin typeface="Carlito"/>
                <a:cs typeface="Carlito"/>
              </a:rPr>
              <a:t>is </a:t>
            </a:r>
            <a:r>
              <a:rPr sz="3000" spc="-5" dirty="0">
                <a:latin typeface="Carlito"/>
                <a:cs typeface="Carlito"/>
              </a:rPr>
              <a:t>based on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15" dirty="0">
                <a:latin typeface="Carlito"/>
                <a:cs typeface="Carlito"/>
              </a:rPr>
              <a:t>operating  </a:t>
            </a:r>
            <a:r>
              <a:rPr sz="3000" spc="-20" dirty="0">
                <a:latin typeface="Carlito"/>
                <a:cs typeface="Carlito"/>
              </a:rPr>
              <a:t>temperature </a:t>
            </a:r>
            <a:r>
              <a:rPr sz="3000" spc="-15" dirty="0">
                <a:latin typeface="Carlito"/>
                <a:cs typeface="Carlito"/>
              </a:rPr>
              <a:t>at </a:t>
            </a:r>
            <a:r>
              <a:rPr sz="3000" dirty="0">
                <a:latin typeface="Carlito"/>
                <a:cs typeface="Carlito"/>
              </a:rPr>
              <a:t>the tip </a:t>
            </a:r>
            <a:r>
              <a:rPr sz="3000" spc="-5" dirty="0">
                <a:latin typeface="Carlito"/>
                <a:cs typeface="Carlito"/>
              </a:rPr>
              <a:t>of </a:t>
            </a:r>
            <a:r>
              <a:rPr sz="3000" spc="-10" dirty="0">
                <a:latin typeface="Carlito"/>
                <a:cs typeface="Carlito"/>
              </a:rPr>
              <a:t>electrodes </a:t>
            </a:r>
            <a:r>
              <a:rPr sz="3000" dirty="0">
                <a:latin typeface="Carlito"/>
                <a:cs typeface="Carlito"/>
              </a:rPr>
              <a:t>as </a:t>
            </a:r>
            <a:r>
              <a:rPr sz="3000" spc="-20" dirty="0">
                <a:latin typeface="Carlito"/>
                <a:cs typeface="Carlito"/>
              </a:rPr>
              <a:t>follows</a:t>
            </a:r>
            <a:r>
              <a:rPr sz="3000" spc="-4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: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27685" algn="l"/>
              </a:tabLst>
            </a:pPr>
            <a:r>
              <a:rPr sz="3000" b="1" spc="-5" dirty="0">
                <a:solidFill>
                  <a:srgbClr val="FF0000"/>
                </a:solidFill>
                <a:latin typeface="Carlito"/>
                <a:cs typeface="Carlito"/>
              </a:rPr>
              <a:t>A.	</a:t>
            </a:r>
            <a:r>
              <a:rPr sz="3000" b="1" dirty="0">
                <a:solidFill>
                  <a:srgbClr val="FF0000"/>
                </a:solidFill>
                <a:latin typeface="Carlito"/>
                <a:cs typeface="Carlito"/>
              </a:rPr>
              <a:t>Hot Spark</a:t>
            </a:r>
            <a:r>
              <a:rPr sz="3000" b="1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rlito"/>
                <a:cs typeface="Carlito"/>
              </a:rPr>
              <a:t>Plug</a:t>
            </a:r>
            <a:endParaRPr sz="3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Short </a:t>
            </a:r>
            <a:r>
              <a:rPr sz="3000" dirty="0">
                <a:latin typeface="Carlito"/>
                <a:cs typeface="Carlito"/>
              </a:rPr>
              <a:t>and thick </a:t>
            </a:r>
            <a:r>
              <a:rPr sz="3000" spc="-15" dirty="0">
                <a:latin typeface="Carlito"/>
                <a:cs typeface="Carlito"/>
              </a:rPr>
              <a:t>centre </a:t>
            </a:r>
            <a:r>
              <a:rPr sz="3000" spc="-10" dirty="0">
                <a:latin typeface="Carlito"/>
                <a:cs typeface="Carlito"/>
              </a:rPr>
              <a:t>electrode </a:t>
            </a:r>
            <a:r>
              <a:rPr sz="3000" dirty="0">
                <a:latin typeface="Carlito"/>
                <a:cs typeface="Carlito"/>
              </a:rPr>
              <a:t>and</a:t>
            </a:r>
            <a:r>
              <a:rPr sz="3000" spc="-8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insulator</a:t>
            </a:r>
            <a:endParaRPr sz="3000" dirty="0">
              <a:latin typeface="Carlito"/>
              <a:cs typeface="Carlito"/>
            </a:endParaRPr>
          </a:p>
          <a:p>
            <a:pPr marL="355600" marR="240029" indent="-342900">
              <a:lnSpc>
                <a:spcPts val="2880"/>
              </a:lnSpc>
              <a:spcBef>
                <a:spcPts val="695"/>
              </a:spcBef>
              <a:buClr>
                <a:srgbClr val="FF0000"/>
              </a:buClr>
              <a:buFont typeface="Courier New"/>
              <a:buChar char="o"/>
              <a:tabLst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The spark </a:t>
            </a:r>
            <a:r>
              <a:rPr sz="3000" spc="-10" dirty="0">
                <a:latin typeface="Carlito"/>
                <a:cs typeface="Carlito"/>
              </a:rPr>
              <a:t>plug </a:t>
            </a:r>
            <a:r>
              <a:rPr sz="3000" spc="-5" dirty="0">
                <a:latin typeface="Carlito"/>
                <a:cs typeface="Carlito"/>
              </a:rPr>
              <a:t>will </a:t>
            </a:r>
            <a:r>
              <a:rPr sz="3000" spc="-15" dirty="0">
                <a:latin typeface="Carlito"/>
                <a:cs typeface="Carlito"/>
              </a:rPr>
              <a:t>heat </a:t>
            </a:r>
            <a:r>
              <a:rPr sz="3000" spc="-5" dirty="0">
                <a:latin typeface="Carlito"/>
                <a:cs typeface="Carlito"/>
              </a:rPr>
              <a:t>up easily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10" dirty="0">
                <a:latin typeface="Carlito"/>
                <a:cs typeface="Carlito"/>
              </a:rPr>
              <a:t>reach </a:t>
            </a:r>
            <a:r>
              <a:rPr sz="3000" dirty="0">
                <a:latin typeface="Carlito"/>
                <a:cs typeface="Carlito"/>
              </a:rPr>
              <a:t>its  </a:t>
            </a:r>
            <a:r>
              <a:rPr sz="3000" spc="-5" dirty="0">
                <a:latin typeface="Carlito"/>
                <a:cs typeface="Carlito"/>
              </a:rPr>
              <a:t>optimal </a:t>
            </a:r>
            <a:r>
              <a:rPr sz="3000" spc="-15" dirty="0">
                <a:latin typeface="Carlito"/>
                <a:cs typeface="Carlito"/>
              </a:rPr>
              <a:t>operating</a:t>
            </a:r>
            <a:r>
              <a:rPr sz="3000" dirty="0">
                <a:latin typeface="Carlito"/>
                <a:cs typeface="Carlito"/>
              </a:rPr>
              <a:t> </a:t>
            </a:r>
            <a:r>
              <a:rPr sz="3000" spc="-15" dirty="0">
                <a:latin typeface="Carlito"/>
                <a:cs typeface="Carlito"/>
              </a:rPr>
              <a:t>temperature.</a:t>
            </a:r>
            <a:endParaRPr sz="3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3000" b="1" spc="-5" dirty="0">
                <a:solidFill>
                  <a:srgbClr val="FF0000"/>
                </a:solidFill>
                <a:latin typeface="Carlito"/>
                <a:cs typeface="Carlito"/>
              </a:rPr>
              <a:t>A.	Cold </a:t>
            </a:r>
            <a:r>
              <a:rPr sz="3000" b="1" dirty="0">
                <a:solidFill>
                  <a:srgbClr val="FF0000"/>
                </a:solidFill>
                <a:latin typeface="Carlito"/>
                <a:cs typeface="Carlito"/>
              </a:rPr>
              <a:t>Spark plug</a:t>
            </a:r>
            <a:endParaRPr sz="3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The </a:t>
            </a:r>
            <a:r>
              <a:rPr sz="3000" dirty="0">
                <a:latin typeface="Carlito"/>
                <a:cs typeface="Carlito"/>
              </a:rPr>
              <a:t>long and </a:t>
            </a:r>
            <a:r>
              <a:rPr sz="3000" spc="-5" dirty="0">
                <a:latin typeface="Carlito"/>
                <a:cs typeface="Carlito"/>
              </a:rPr>
              <a:t>thin </a:t>
            </a:r>
            <a:r>
              <a:rPr sz="3000" spc="-15" dirty="0">
                <a:latin typeface="Carlito"/>
                <a:cs typeface="Carlito"/>
              </a:rPr>
              <a:t>exposed</a:t>
            </a:r>
            <a:r>
              <a:rPr sz="3000" spc="-3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electrode.</a:t>
            </a:r>
            <a:endParaRPr sz="3000" dirty="0">
              <a:latin typeface="Carlito"/>
              <a:cs typeface="Carlito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buClr>
                <a:srgbClr val="FF0000"/>
              </a:buClr>
              <a:buFont typeface="Courier New"/>
              <a:buChar char="o"/>
              <a:tabLst>
                <a:tab pos="441325" algn="l"/>
              </a:tabLst>
            </a:pPr>
            <a:r>
              <a:rPr dirty="0"/>
              <a:t>	</a:t>
            </a:r>
            <a:r>
              <a:rPr sz="3000" spc="-5" dirty="0">
                <a:latin typeface="Carlito"/>
                <a:cs typeface="Carlito"/>
              </a:rPr>
              <a:t>The plug that doesn’t </a:t>
            </a:r>
            <a:r>
              <a:rPr sz="3000" spc="-10" dirty="0">
                <a:latin typeface="Carlito"/>
                <a:cs typeface="Carlito"/>
              </a:rPr>
              <a:t>reach </a:t>
            </a:r>
            <a:r>
              <a:rPr sz="3000" dirty="0">
                <a:latin typeface="Carlito"/>
                <a:cs typeface="Carlito"/>
              </a:rPr>
              <a:t>a </a:t>
            </a:r>
            <a:r>
              <a:rPr sz="3000" spc="-5" dirty="0">
                <a:latin typeface="Carlito"/>
                <a:cs typeface="Carlito"/>
              </a:rPr>
              <a:t>high </a:t>
            </a:r>
            <a:r>
              <a:rPr sz="3000" spc="-15" dirty="0">
                <a:latin typeface="Carlito"/>
                <a:cs typeface="Carlito"/>
              </a:rPr>
              <a:t>temperature  </a:t>
            </a:r>
            <a:r>
              <a:rPr sz="3000" dirty="0">
                <a:latin typeface="Carlito"/>
                <a:cs typeface="Carlito"/>
              </a:rPr>
              <a:t>is a </a:t>
            </a:r>
            <a:r>
              <a:rPr sz="3000" spc="-10" dirty="0">
                <a:latin typeface="Carlito"/>
                <a:cs typeface="Carlito"/>
              </a:rPr>
              <a:t>cold</a:t>
            </a:r>
            <a:r>
              <a:rPr sz="3000" spc="-2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plug.</a:t>
            </a:r>
            <a:endParaRPr sz="30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4444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75590"/>
            <a:ext cx="8686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FF0000"/>
                </a:solidFill>
              </a:rPr>
              <a:t>What </a:t>
            </a:r>
            <a:r>
              <a:rPr sz="3600" dirty="0">
                <a:solidFill>
                  <a:srgbClr val="FF0000"/>
                </a:solidFill>
              </a:rPr>
              <a:t>happens </a:t>
            </a:r>
            <a:r>
              <a:rPr sz="3600" spc="-5" dirty="0">
                <a:solidFill>
                  <a:srgbClr val="FF0000"/>
                </a:solidFill>
              </a:rPr>
              <a:t>when </a:t>
            </a:r>
            <a:r>
              <a:rPr sz="3600" dirty="0">
                <a:solidFill>
                  <a:srgbClr val="FF0000"/>
                </a:solidFill>
              </a:rPr>
              <a:t>a plug is </a:t>
            </a:r>
            <a:r>
              <a:rPr sz="3600" spc="-10" dirty="0" smtClean="0">
                <a:solidFill>
                  <a:srgbClr val="FF0000"/>
                </a:solidFill>
              </a:rPr>
              <a:t>too</a:t>
            </a:r>
            <a:r>
              <a:rPr lang="en-US" sz="3600" spc="-35" dirty="0">
                <a:solidFill>
                  <a:srgbClr val="FF0000"/>
                </a:solidFill>
              </a:rPr>
              <a:t> </a:t>
            </a:r>
            <a:r>
              <a:rPr sz="3600" spc="-5" dirty="0" smtClean="0">
                <a:solidFill>
                  <a:srgbClr val="FF0000"/>
                </a:solidFill>
              </a:rPr>
              <a:t>cold</a:t>
            </a:r>
            <a:r>
              <a:rPr sz="3600" spc="-5" dirty="0">
                <a:solidFill>
                  <a:srgbClr val="FF0000"/>
                </a:solidFill>
              </a:rPr>
              <a:t>?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74370" y="1354328"/>
            <a:ext cx="8070850" cy="448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3215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If the </a:t>
            </a:r>
            <a:r>
              <a:rPr sz="2400" spc="-5" dirty="0">
                <a:latin typeface="Carlito"/>
                <a:cs typeface="Carlito"/>
              </a:rPr>
              <a:t>nose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plug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not hot </a:t>
            </a:r>
            <a:r>
              <a:rPr sz="2400" dirty="0">
                <a:latin typeface="Carlito"/>
                <a:cs typeface="Carlito"/>
              </a:rPr>
              <a:t>enough, it will</a:t>
            </a:r>
            <a:r>
              <a:rPr sz="2400" spc="-11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gradually  accumulate </a:t>
            </a:r>
            <a:r>
              <a:rPr sz="2400" spc="-5" dirty="0">
                <a:latin typeface="Carlito"/>
                <a:cs typeface="Carlito"/>
              </a:rPr>
              <a:t>deposits, known </a:t>
            </a:r>
            <a:r>
              <a:rPr sz="2400" dirty="0">
                <a:latin typeface="Carlito"/>
                <a:cs typeface="Carlito"/>
              </a:rPr>
              <a:t>as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Carlito"/>
                <a:cs typeface="Carlito"/>
              </a:rPr>
              <a:t>fouling</a:t>
            </a:r>
            <a:r>
              <a:rPr sz="2400" spc="-10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During normal </a:t>
            </a:r>
            <a:r>
              <a:rPr sz="2400" dirty="0">
                <a:latin typeface="Carlito"/>
                <a:cs typeface="Carlito"/>
              </a:rPr>
              <a:t>engine </a:t>
            </a:r>
            <a:r>
              <a:rPr sz="2400" spc="-10" dirty="0">
                <a:latin typeface="Carlito"/>
                <a:cs typeface="Carlito"/>
              </a:rPr>
              <a:t>operation, </a:t>
            </a:r>
            <a:r>
              <a:rPr sz="2400" spc="-5" dirty="0">
                <a:latin typeface="Carlito"/>
                <a:cs typeface="Carlito"/>
              </a:rPr>
              <a:t>residue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combustion  process </a:t>
            </a:r>
            <a:r>
              <a:rPr sz="2400" spc="-5" dirty="0">
                <a:latin typeface="Carlito"/>
                <a:cs typeface="Carlito"/>
              </a:rPr>
              <a:t>hits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insulator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nose.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>
              <a:latin typeface="Carlito"/>
              <a:cs typeface="Carlito"/>
            </a:endParaRPr>
          </a:p>
          <a:p>
            <a:pPr marL="355600" marR="744220" indent="-342900">
              <a:lnSpc>
                <a:spcPct val="100000"/>
              </a:lnSpc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400" dirty="0">
                <a:latin typeface="Carlito"/>
                <a:cs typeface="Carlito"/>
              </a:rPr>
              <a:t>If the </a:t>
            </a:r>
            <a:r>
              <a:rPr sz="2400" spc="-10" dirty="0">
                <a:latin typeface="Carlito"/>
                <a:cs typeface="Carlito"/>
              </a:rPr>
              <a:t>insulator </a:t>
            </a:r>
            <a:r>
              <a:rPr sz="2400" spc="-5" dirty="0">
                <a:latin typeface="Carlito"/>
                <a:cs typeface="Carlito"/>
              </a:rPr>
              <a:t>nose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electrodes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5" dirty="0">
                <a:latin typeface="Carlito"/>
                <a:cs typeface="Carlito"/>
              </a:rPr>
              <a:t>hot </a:t>
            </a:r>
            <a:r>
              <a:rPr sz="2400" dirty="0">
                <a:latin typeface="Carlito"/>
                <a:cs typeface="Carlito"/>
              </a:rPr>
              <a:t>enough, the  </a:t>
            </a:r>
            <a:r>
              <a:rPr sz="2400" spc="-10" dirty="0">
                <a:latin typeface="Carlito"/>
                <a:cs typeface="Carlito"/>
              </a:rPr>
              <a:t>combustion </a:t>
            </a:r>
            <a:r>
              <a:rPr sz="2400" spc="-5" dirty="0">
                <a:latin typeface="Carlito"/>
                <a:cs typeface="Carlito"/>
              </a:rPr>
              <a:t>deposits on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electrode.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Hence </a:t>
            </a:r>
            <a:r>
              <a:rPr sz="2400" spc="-15" dirty="0">
                <a:latin typeface="Carlito"/>
                <a:cs typeface="Carlito"/>
              </a:rPr>
              <a:t>at too </a:t>
            </a:r>
            <a:r>
              <a:rPr sz="2400" spc="-10" dirty="0">
                <a:latin typeface="Carlito"/>
                <a:cs typeface="Carlito"/>
              </a:rPr>
              <a:t>cold condition,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efficiency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spark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plug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rlito"/>
                <a:cs typeface="Carlito"/>
              </a:rPr>
              <a:t>decreases.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742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388" y="304800"/>
            <a:ext cx="79603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01390" marR="5080" indent="-3489325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FF0000"/>
                </a:solidFill>
              </a:rPr>
              <a:t>What </a:t>
            </a:r>
            <a:r>
              <a:rPr spc="-5" dirty="0">
                <a:solidFill>
                  <a:srgbClr val="FF0000"/>
                </a:solidFill>
              </a:rPr>
              <a:t>happens when spark </a:t>
            </a:r>
            <a:r>
              <a:rPr spc="-5" dirty="0" smtClean="0">
                <a:solidFill>
                  <a:srgbClr val="FF0000"/>
                </a:solidFill>
              </a:rPr>
              <a:t>plug </a:t>
            </a:r>
            <a:r>
              <a:rPr spc="-5" dirty="0">
                <a:solidFill>
                  <a:srgbClr val="FF0000"/>
                </a:solidFill>
              </a:rPr>
              <a:t>is </a:t>
            </a:r>
            <a:r>
              <a:rPr spc="-20" dirty="0">
                <a:solidFill>
                  <a:srgbClr val="FF0000"/>
                </a:solidFill>
              </a:rPr>
              <a:t>too  </a:t>
            </a:r>
            <a:r>
              <a:rPr spc="-5" dirty="0">
                <a:solidFill>
                  <a:srgbClr val="FF0000"/>
                </a:solidFill>
              </a:rPr>
              <a:t>hot</a:t>
            </a:r>
            <a:r>
              <a:rPr spc="-5" dirty="0" smtClean="0">
                <a:solidFill>
                  <a:srgbClr val="FF0000"/>
                </a:solidFill>
              </a:rPr>
              <a:t>?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354328"/>
            <a:ext cx="7770495" cy="507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256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When a </a:t>
            </a:r>
            <a:r>
              <a:rPr sz="2400" spc="-5" dirty="0">
                <a:latin typeface="Carlito"/>
                <a:cs typeface="Carlito"/>
              </a:rPr>
              <a:t>spark plug </a:t>
            </a:r>
            <a:r>
              <a:rPr sz="2400" spc="-10" dirty="0">
                <a:latin typeface="Carlito"/>
                <a:cs typeface="Carlito"/>
              </a:rPr>
              <a:t>gets </a:t>
            </a:r>
            <a:r>
              <a:rPr sz="2400" spc="-15" dirty="0">
                <a:latin typeface="Carlito"/>
                <a:cs typeface="Carlito"/>
              </a:rPr>
              <a:t>too </a:t>
            </a:r>
            <a:r>
              <a:rPr sz="2400" spc="-5" dirty="0">
                <a:latin typeface="Carlito"/>
                <a:cs typeface="Carlito"/>
              </a:rPr>
              <a:t>hot,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insulator </a:t>
            </a:r>
            <a:r>
              <a:rPr sz="2400" spc="-20" dirty="0">
                <a:latin typeface="Carlito"/>
                <a:cs typeface="Carlito"/>
              </a:rPr>
              <a:t>may </a:t>
            </a:r>
            <a:r>
              <a:rPr sz="2400" spc="-5" dirty="0">
                <a:latin typeface="Carlito"/>
                <a:cs typeface="Carlito"/>
              </a:rPr>
              <a:t>boil </a:t>
            </a:r>
            <a:r>
              <a:rPr sz="2400" dirty="0">
                <a:latin typeface="Carlito"/>
                <a:cs typeface="Carlito"/>
              </a:rPr>
              <a:t>and  </a:t>
            </a:r>
            <a:r>
              <a:rPr sz="2400" spc="-5" dirty="0">
                <a:latin typeface="Carlito"/>
                <a:cs typeface="Carlito"/>
              </a:rPr>
              <a:t>bubble On </a:t>
            </a:r>
            <a:r>
              <a:rPr sz="2400" spc="-10" dirty="0">
                <a:latin typeface="Carlito"/>
                <a:cs typeface="Carlito"/>
              </a:rPr>
              <a:t>examination, </a:t>
            </a:r>
            <a:r>
              <a:rPr sz="2400" dirty="0">
                <a:latin typeface="Carlito"/>
                <a:cs typeface="Carlito"/>
              </a:rPr>
              <a:t>it will </a:t>
            </a:r>
            <a:r>
              <a:rPr sz="2400" spc="-5" dirty="0">
                <a:latin typeface="Carlito"/>
                <a:cs typeface="Carlito"/>
              </a:rPr>
              <a:t>be plain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dirty="0">
                <a:latin typeface="Carlito"/>
                <a:cs typeface="Carlito"/>
              </a:rPr>
              <a:t>it </a:t>
            </a:r>
            <a:r>
              <a:rPr sz="2400" spc="-5" dirty="0">
                <a:latin typeface="Carlito"/>
                <a:cs typeface="Carlito"/>
              </a:rPr>
              <a:t>has been </a:t>
            </a:r>
            <a:r>
              <a:rPr sz="2400" spc="-15" dirty="0">
                <a:latin typeface="Carlito"/>
                <a:cs typeface="Carlito"/>
              </a:rPr>
              <a:t>too  </a:t>
            </a:r>
            <a:r>
              <a:rPr sz="2400" spc="-5" dirty="0">
                <a:latin typeface="Carlito"/>
                <a:cs typeface="Carlito"/>
              </a:rPr>
              <a:t>hot.</a:t>
            </a:r>
            <a:endParaRPr sz="2400">
              <a:latin typeface="Carlito"/>
              <a:cs typeface="Carlito"/>
            </a:endParaRPr>
          </a:p>
          <a:p>
            <a:pPr marL="355600" marR="52069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4180" algn="l"/>
              </a:tabLst>
            </a:pPr>
            <a:r>
              <a:rPr dirty="0"/>
              <a:t>	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too-hot </a:t>
            </a:r>
            <a:r>
              <a:rPr sz="2400" spc="-5" dirty="0">
                <a:latin typeface="Carlito"/>
                <a:cs typeface="Carlito"/>
              </a:rPr>
              <a:t>plug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15" dirty="0">
                <a:latin typeface="Carlito"/>
                <a:cs typeface="Carlito"/>
              </a:rPr>
              <a:t>fails to destroy </a:t>
            </a:r>
            <a:r>
              <a:rPr sz="2400" dirty="0">
                <a:latin typeface="Carlito"/>
                <a:cs typeface="Carlito"/>
              </a:rPr>
              <a:t>itself is when it </a:t>
            </a:r>
            <a:r>
              <a:rPr sz="2400" spc="-15" dirty="0">
                <a:latin typeface="Carlito"/>
                <a:cs typeface="Carlito"/>
              </a:rPr>
              <a:t>destroys 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engine </a:t>
            </a:r>
            <a:r>
              <a:rPr sz="2400" spc="-10" dirty="0">
                <a:latin typeface="Carlito"/>
                <a:cs typeface="Carlito"/>
              </a:rPr>
              <a:t>instead; </a:t>
            </a:r>
            <a:r>
              <a:rPr sz="2400" dirty="0">
                <a:latin typeface="Carlito"/>
                <a:cs typeface="Carlito"/>
              </a:rPr>
              <a:t>this is </a:t>
            </a:r>
            <a:r>
              <a:rPr sz="2400" spc="-5" dirty="0">
                <a:latin typeface="Carlito"/>
                <a:cs typeface="Carlito"/>
              </a:rPr>
              <a:t>called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rlito"/>
                <a:cs typeface="Carlito"/>
              </a:rPr>
              <a:t>pre-ignition</a:t>
            </a:r>
            <a:r>
              <a:rPr sz="2400" spc="-5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If the tip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plug </a:t>
            </a:r>
            <a:r>
              <a:rPr sz="2400" spc="-10" dirty="0">
                <a:latin typeface="Carlito"/>
                <a:cs typeface="Carlito"/>
              </a:rPr>
              <a:t>becomes </a:t>
            </a:r>
            <a:r>
              <a:rPr sz="2400" spc="-5" dirty="0">
                <a:latin typeface="Carlito"/>
                <a:cs typeface="Carlito"/>
              </a:rPr>
              <a:t>hot </a:t>
            </a:r>
            <a:r>
              <a:rPr sz="2400" dirty="0">
                <a:latin typeface="Carlito"/>
                <a:cs typeface="Carlito"/>
              </a:rPr>
              <a:t>enough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ignite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fresh  </a:t>
            </a:r>
            <a:r>
              <a:rPr sz="2400" spc="-5" dirty="0">
                <a:latin typeface="Carlito"/>
                <a:cs typeface="Carlito"/>
              </a:rPr>
              <a:t>mixture being </a:t>
            </a:r>
            <a:r>
              <a:rPr sz="2400" spc="-15" dirty="0">
                <a:latin typeface="Carlito"/>
                <a:cs typeface="Carlito"/>
              </a:rPr>
              <a:t>drawn into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25" dirty="0">
                <a:latin typeface="Carlito"/>
                <a:cs typeface="Carlito"/>
              </a:rPr>
              <a:t>cylinder, </a:t>
            </a:r>
            <a:r>
              <a:rPr sz="2400" dirty="0">
                <a:latin typeface="Carlito"/>
                <a:cs typeface="Carlito"/>
              </a:rPr>
              <a:t>then the </a:t>
            </a:r>
            <a:r>
              <a:rPr sz="2400" spc="-10" dirty="0">
                <a:latin typeface="Carlito"/>
                <a:cs typeface="Carlito"/>
              </a:rPr>
              <a:t>incoming  </a:t>
            </a:r>
            <a:r>
              <a:rPr sz="2400" spc="-5" dirty="0">
                <a:latin typeface="Carlito"/>
                <a:cs typeface="Carlito"/>
              </a:rPr>
              <a:t>mixture </a:t>
            </a:r>
            <a:r>
              <a:rPr sz="2400" dirty="0">
                <a:latin typeface="Carlito"/>
                <a:cs typeface="Carlito"/>
              </a:rPr>
              <a:t>will </a:t>
            </a:r>
            <a:r>
              <a:rPr sz="2400" spc="-15" dirty="0">
                <a:latin typeface="Carlito"/>
                <a:cs typeface="Carlito"/>
              </a:rPr>
              <a:t>start to </a:t>
            </a:r>
            <a:r>
              <a:rPr sz="2400" spc="-5" dirty="0">
                <a:latin typeface="Carlito"/>
                <a:cs typeface="Carlito"/>
              </a:rPr>
              <a:t>burn </a:t>
            </a:r>
            <a:r>
              <a:rPr sz="2400" dirty="0">
                <a:latin typeface="Carlito"/>
                <a:cs typeface="Carlito"/>
              </a:rPr>
              <a:t>without </a:t>
            </a:r>
            <a:r>
              <a:rPr sz="2400" spc="-5" dirty="0">
                <a:latin typeface="Carlito"/>
                <a:cs typeface="Carlito"/>
              </a:rPr>
              <a:t>waiting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spark </a:t>
            </a:r>
            <a:r>
              <a:rPr sz="2400" spc="-15" dirty="0">
                <a:latin typeface="Carlito"/>
                <a:cs typeface="Carlito"/>
              </a:rPr>
              <a:t>to  </a:t>
            </a:r>
            <a:r>
              <a:rPr sz="2400" spc="-5" dirty="0">
                <a:latin typeface="Carlito"/>
                <a:cs typeface="Carlito"/>
              </a:rPr>
              <a:t>happen.</a:t>
            </a:r>
            <a:endParaRPr sz="2400">
              <a:latin typeface="Carlito"/>
              <a:cs typeface="Carlito"/>
            </a:endParaRPr>
          </a:p>
          <a:p>
            <a:pPr marL="355600" marR="1778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early ignition </a:t>
            </a:r>
            <a:r>
              <a:rPr sz="2400" spc="-15" dirty="0">
                <a:latin typeface="Carlito"/>
                <a:cs typeface="Carlito"/>
              </a:rPr>
              <a:t>makes </a:t>
            </a:r>
            <a:r>
              <a:rPr sz="2400" dirty="0">
                <a:latin typeface="Carlito"/>
                <a:cs typeface="Carlito"/>
              </a:rPr>
              <a:t>engines </a:t>
            </a:r>
            <a:r>
              <a:rPr sz="2400" b="1" spc="-10" dirty="0">
                <a:solidFill>
                  <a:srgbClr val="00AFEF"/>
                </a:solidFill>
                <a:latin typeface="Carlito"/>
                <a:cs typeface="Carlito"/>
              </a:rPr>
              <a:t>heat </a:t>
            </a:r>
            <a:r>
              <a:rPr sz="2400" b="1" spc="-5" dirty="0">
                <a:solidFill>
                  <a:srgbClr val="00AFEF"/>
                </a:solidFill>
                <a:latin typeface="Carlito"/>
                <a:cs typeface="Carlito"/>
              </a:rPr>
              <a:t>up</a:t>
            </a:r>
            <a:r>
              <a:rPr sz="2400" spc="-5" dirty="0">
                <a:latin typeface="Carlito"/>
                <a:cs typeface="Carlito"/>
              </a:rPr>
              <a:t>, causing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rlito"/>
                <a:cs typeface="Carlito"/>
              </a:rPr>
              <a:t>pre-ignition</a:t>
            </a:r>
            <a:r>
              <a:rPr sz="2400" spc="-5" dirty="0">
                <a:latin typeface="Carlito"/>
                <a:cs typeface="Carlito"/>
              </a:rPr>
              <a:t>.  </a:t>
            </a:r>
            <a:r>
              <a:rPr sz="2400" spc="-25" dirty="0">
                <a:latin typeface="Carlito"/>
                <a:cs typeface="Carlito"/>
              </a:rPr>
              <a:t>Eventually, </a:t>
            </a:r>
            <a:r>
              <a:rPr sz="2400" dirty="0">
                <a:latin typeface="Carlito"/>
                <a:cs typeface="Carlito"/>
              </a:rPr>
              <a:t>melting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parts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happens.</a:t>
            </a:r>
            <a:endParaRPr sz="2400">
              <a:latin typeface="Carlito"/>
              <a:cs typeface="Carlito"/>
            </a:endParaRPr>
          </a:p>
          <a:p>
            <a:pPr marL="355600" marR="1397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Hence </a:t>
            </a:r>
            <a:r>
              <a:rPr sz="2400" spc="-15" dirty="0">
                <a:latin typeface="Carlito"/>
                <a:cs typeface="Carlito"/>
              </a:rPr>
              <a:t>at too </a:t>
            </a:r>
            <a:r>
              <a:rPr sz="2400" spc="-5" dirty="0">
                <a:latin typeface="Carlito"/>
                <a:cs typeface="Carlito"/>
              </a:rPr>
              <a:t>hot </a:t>
            </a:r>
            <a:r>
              <a:rPr sz="2400" spc="-10" dirty="0">
                <a:latin typeface="Carlito"/>
                <a:cs typeface="Carlito"/>
              </a:rPr>
              <a:t>condition,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efficiency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spark plug  </a:t>
            </a:r>
            <a:r>
              <a:rPr sz="2400" spc="-10" dirty="0">
                <a:latin typeface="Carlito"/>
                <a:cs typeface="Carlito"/>
              </a:rPr>
              <a:t>decreases.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7872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838200"/>
            <a:ext cx="7090791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4F81BC"/>
                </a:solidFill>
              </a:rPr>
              <a:t>Piston </a:t>
            </a:r>
            <a:r>
              <a:rPr sz="4800" dirty="0">
                <a:solidFill>
                  <a:srgbClr val="4F81BC"/>
                </a:solidFill>
              </a:rPr>
              <a:t>and </a:t>
            </a:r>
            <a:r>
              <a:rPr sz="4800" spc="-20" dirty="0">
                <a:solidFill>
                  <a:srgbClr val="4F81BC"/>
                </a:solidFill>
              </a:rPr>
              <a:t>Piston</a:t>
            </a:r>
            <a:r>
              <a:rPr sz="4800" spc="-110" dirty="0">
                <a:solidFill>
                  <a:srgbClr val="4F81BC"/>
                </a:solidFill>
              </a:rPr>
              <a:t> </a:t>
            </a:r>
            <a:r>
              <a:rPr sz="4800" dirty="0">
                <a:solidFill>
                  <a:srgbClr val="4F81BC"/>
                </a:solidFill>
              </a:rPr>
              <a:t>Ring</a:t>
            </a:r>
            <a:endParaRPr sz="4800" dirty="0"/>
          </a:p>
        </p:txBody>
      </p:sp>
      <p:sp>
        <p:nvSpPr>
          <p:cNvPr id="3" name="object 3"/>
          <p:cNvSpPr/>
          <p:nvPr/>
        </p:nvSpPr>
        <p:spPr>
          <a:xfrm>
            <a:off x="2308753" y="2878854"/>
            <a:ext cx="3898925" cy="3338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3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154937"/>
            <a:ext cx="4878750" cy="3928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9545" y="4223384"/>
            <a:ext cx="38944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latin typeface="Carlito"/>
                <a:cs typeface="Carlito"/>
              </a:rPr>
              <a:t>piston </a:t>
            </a:r>
            <a:r>
              <a:rPr sz="1400" b="1" spc="-5" dirty="0">
                <a:latin typeface="Carlito"/>
                <a:cs typeface="Carlito"/>
              </a:rPr>
              <a:t>with</a:t>
            </a:r>
            <a:r>
              <a:rPr sz="1400" b="1" spc="-50" dirty="0">
                <a:latin typeface="Carlito"/>
                <a:cs typeface="Carlito"/>
              </a:rPr>
              <a:t> </a:t>
            </a:r>
            <a:r>
              <a:rPr sz="1400" b="1" spc="-5" dirty="0" smtClean="0">
                <a:latin typeface="Carlito"/>
                <a:cs typeface="Carlito"/>
              </a:rPr>
              <a:t>rings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686" y="4883277"/>
            <a:ext cx="5173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rlito"/>
                <a:cs typeface="Carlito"/>
              </a:rPr>
              <a:t>Pistons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dirty="0">
                <a:latin typeface="Carlito"/>
                <a:cs typeface="Carlito"/>
              </a:rPr>
              <a:t>made </a:t>
            </a:r>
            <a:r>
              <a:rPr sz="2400" spc="-5" dirty="0">
                <a:latin typeface="Carlito"/>
                <a:cs typeface="Carlito"/>
              </a:rPr>
              <a:t>up of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aluminum</a:t>
            </a:r>
            <a:r>
              <a:rPr sz="2400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alloy</a:t>
            </a:r>
            <a:r>
              <a:rPr sz="2400" spc="-30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686" y="5615127"/>
            <a:ext cx="70370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Carlito"/>
                <a:cs typeface="Carlito"/>
              </a:rPr>
              <a:t>Piston </a:t>
            </a:r>
            <a:r>
              <a:rPr sz="2400" spc="-10" dirty="0">
                <a:latin typeface="Carlito"/>
                <a:cs typeface="Carlito"/>
              </a:rPr>
              <a:t>slightly </a:t>
            </a:r>
            <a:r>
              <a:rPr sz="2400" spc="-5" dirty="0">
                <a:latin typeface="Carlito"/>
                <a:cs typeface="Carlito"/>
              </a:rPr>
              <a:t>smaller </a:t>
            </a:r>
            <a:r>
              <a:rPr sz="2400" dirty="0">
                <a:latin typeface="Carlito"/>
                <a:cs typeface="Carlito"/>
              </a:rPr>
              <a:t>than the cylinder which </a:t>
            </a:r>
            <a:r>
              <a:rPr sz="2400" spc="-10" dirty="0">
                <a:latin typeface="Carlito"/>
                <a:cs typeface="Carlito"/>
              </a:rPr>
              <a:t>allows 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piston to </a:t>
            </a:r>
            <a:r>
              <a:rPr sz="2400" spc="-5" dirty="0">
                <a:latin typeface="Carlito"/>
                <a:cs typeface="Carlito"/>
              </a:rPr>
              <a:t>slide up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down that </a:t>
            </a:r>
            <a:r>
              <a:rPr sz="2400" dirty="0">
                <a:latin typeface="Carlito"/>
                <a:cs typeface="Carlito"/>
              </a:rPr>
              <a:t>is in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reciprocating 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motion </a:t>
            </a:r>
            <a:r>
              <a:rPr sz="2400" spc="-5" dirty="0">
                <a:latin typeface="Carlito"/>
                <a:cs typeface="Carlito"/>
              </a:rPr>
              <a:t>this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sliding</a:t>
            </a:r>
            <a:r>
              <a:rPr sz="2400" b="1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fit</a:t>
            </a:r>
            <a:r>
              <a:rPr sz="2400" spc="-5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5370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7484" y="527049"/>
            <a:ext cx="4468495" cy="23729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325120" indent="-342900">
              <a:lnSpc>
                <a:spcPct val="801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rlito"/>
                <a:cs typeface="Carlito"/>
              </a:rPr>
              <a:t>It </a:t>
            </a:r>
            <a:r>
              <a:rPr sz="2200" spc="-10" dirty="0">
                <a:latin typeface="Carlito"/>
                <a:cs typeface="Carlito"/>
              </a:rPr>
              <a:t>compress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fuel during  compression </a:t>
            </a:r>
            <a:r>
              <a:rPr sz="2200" spc="-25" dirty="0">
                <a:latin typeface="Carlito"/>
                <a:cs typeface="Carlito"/>
              </a:rPr>
              <a:t>stroke,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10" dirty="0">
                <a:latin typeface="Carlito"/>
                <a:cs typeface="Carlito"/>
              </a:rPr>
              <a:t>transmit  </a:t>
            </a:r>
            <a:r>
              <a:rPr sz="2200" spc="-15" dirty="0">
                <a:latin typeface="Carlito"/>
                <a:cs typeface="Carlito"/>
              </a:rPr>
              <a:t>power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connecting</a:t>
            </a:r>
            <a:r>
              <a:rPr sz="2200" spc="70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rod.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550">
              <a:latin typeface="Carlito"/>
              <a:cs typeface="Carlito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rlito"/>
                <a:cs typeface="Carlito"/>
              </a:rPr>
              <a:t>The </a:t>
            </a:r>
            <a:r>
              <a:rPr sz="2200" spc="-15" dirty="0">
                <a:latin typeface="Carlito"/>
                <a:cs typeface="Carlito"/>
              </a:rPr>
              <a:t>piston </a:t>
            </a:r>
            <a:r>
              <a:rPr sz="2200" spc="-5" dirty="0">
                <a:latin typeface="Carlito"/>
                <a:cs typeface="Carlito"/>
              </a:rPr>
              <a:t>ring </a:t>
            </a:r>
            <a:r>
              <a:rPr sz="2200" spc="-10" dirty="0">
                <a:latin typeface="Carlito"/>
                <a:cs typeface="Carlito"/>
              </a:rPr>
              <a:t>gives gas-tight fitting  between </a:t>
            </a:r>
            <a:r>
              <a:rPr sz="2200" spc="-15" dirty="0">
                <a:latin typeface="Carlito"/>
                <a:cs typeface="Carlito"/>
              </a:rPr>
              <a:t>piston </a:t>
            </a:r>
            <a:r>
              <a:rPr sz="2200" spc="-5" dirty="0">
                <a:latin typeface="Carlito"/>
                <a:cs typeface="Carlito"/>
              </a:rPr>
              <a:t>and cylinder </a:t>
            </a:r>
            <a:r>
              <a:rPr sz="2200" spc="-20" dirty="0">
                <a:latin typeface="Carlito"/>
                <a:cs typeface="Carlito"/>
              </a:rPr>
              <a:t>to  prevent </a:t>
            </a:r>
            <a:r>
              <a:rPr sz="2200" spc="-10" dirty="0">
                <a:latin typeface="Carlito"/>
                <a:cs typeface="Carlito"/>
              </a:rPr>
              <a:t>leakage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10" dirty="0">
                <a:latin typeface="Carlito"/>
                <a:cs typeface="Carlito"/>
              </a:rPr>
              <a:t>high pressure  gasses.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7484" y="3209924"/>
            <a:ext cx="4488815" cy="6286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5080" indent="-342900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The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rings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are split </a:t>
            </a:r>
            <a:r>
              <a:rPr sz="2200" spc="-15" dirty="0">
                <a:solidFill>
                  <a:srgbClr val="FF0000"/>
                </a:solidFill>
                <a:latin typeface="Carlito"/>
                <a:cs typeface="Carlito"/>
              </a:rPr>
              <a:t>at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one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point</a:t>
            </a:r>
            <a:r>
              <a:rPr sz="2200" spc="-10" dirty="0">
                <a:latin typeface="Carlito"/>
                <a:cs typeface="Carlito"/>
              </a:rPr>
              <a:t>. This  allows </a:t>
            </a:r>
            <a:r>
              <a:rPr sz="2200" spc="-5" dirty="0">
                <a:latin typeface="Carlito"/>
                <a:cs typeface="Carlito"/>
              </a:rPr>
              <a:t>them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be </a:t>
            </a:r>
            <a:r>
              <a:rPr sz="2200" spc="-15" dirty="0">
                <a:solidFill>
                  <a:srgbClr val="FF0000"/>
                </a:solidFill>
                <a:latin typeface="Carlito"/>
                <a:cs typeface="Carlito"/>
              </a:rPr>
              <a:t>expanded</a:t>
            </a:r>
            <a:r>
              <a:rPr sz="2200" spc="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Carlito"/>
                <a:cs typeface="Carlito"/>
              </a:rPr>
              <a:t>slightly</a:t>
            </a:r>
            <a:r>
              <a:rPr sz="2200" spc="-25" dirty="0"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7484" y="4149090"/>
            <a:ext cx="4620260" cy="15671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rlito"/>
                <a:cs typeface="Carlito"/>
              </a:rPr>
              <a:t>Upper </a:t>
            </a:r>
            <a:r>
              <a:rPr sz="2200" spc="-15" dirty="0">
                <a:latin typeface="Carlito"/>
                <a:cs typeface="Carlito"/>
              </a:rPr>
              <a:t>two piston </a:t>
            </a:r>
            <a:r>
              <a:rPr sz="2200" spc="-5" dirty="0">
                <a:latin typeface="Carlito"/>
                <a:cs typeface="Carlito"/>
              </a:rPr>
              <a:t>rings </a:t>
            </a:r>
            <a:r>
              <a:rPr sz="2200" spc="-10" dirty="0">
                <a:latin typeface="Carlito"/>
                <a:cs typeface="Carlito"/>
              </a:rPr>
              <a:t>called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 compression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rings, </a:t>
            </a:r>
            <a:r>
              <a:rPr sz="2200" spc="-5" dirty="0">
                <a:latin typeface="Carlito"/>
                <a:cs typeface="Carlito"/>
              </a:rPr>
              <a:t>which seal  </a:t>
            </a:r>
            <a:r>
              <a:rPr sz="2200" spc="-10" dirty="0">
                <a:latin typeface="Carlito"/>
                <a:cs typeface="Carlito"/>
              </a:rPr>
              <a:t>between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5" dirty="0">
                <a:latin typeface="Carlito"/>
                <a:cs typeface="Carlito"/>
              </a:rPr>
              <a:t>piston </a:t>
            </a:r>
            <a:r>
              <a:rPr sz="2200" spc="-5" dirty="0">
                <a:latin typeface="Carlito"/>
                <a:cs typeface="Carlito"/>
              </a:rPr>
              <a:t>and cylinder</a:t>
            </a:r>
            <a:r>
              <a:rPr sz="2200" spc="1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wall.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1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rlito"/>
                <a:cs typeface="Carlito"/>
              </a:rPr>
              <a:t>Lower </a:t>
            </a:r>
            <a:r>
              <a:rPr sz="2200" spc="-15" dirty="0">
                <a:latin typeface="Carlito"/>
                <a:cs typeface="Carlito"/>
              </a:rPr>
              <a:t>piston </a:t>
            </a:r>
            <a:r>
              <a:rPr sz="2200" spc="-5" dirty="0">
                <a:latin typeface="Carlito"/>
                <a:cs typeface="Carlito"/>
              </a:rPr>
              <a:t>ring is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oil </a:t>
            </a:r>
            <a:r>
              <a:rPr sz="2200" spc="-20" dirty="0">
                <a:solidFill>
                  <a:srgbClr val="FF0000"/>
                </a:solidFill>
                <a:latin typeface="Carlito"/>
                <a:cs typeface="Carlito"/>
              </a:rPr>
              <a:t>control</a:t>
            </a:r>
            <a:r>
              <a:rPr sz="2200" spc="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00" dirty="0">
                <a:solidFill>
                  <a:srgbClr val="FF0000"/>
                </a:solidFill>
                <a:latin typeface="Carlito"/>
                <a:cs typeface="Carlito"/>
              </a:rPr>
              <a:t>rings</a:t>
            </a:r>
            <a:r>
              <a:rPr sz="2200" dirty="0"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814" y="3552190"/>
            <a:ext cx="389445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5"/>
              </a:spcBef>
            </a:pPr>
            <a:r>
              <a:rPr sz="1400" b="1" spc="-5" dirty="0" smtClean="0">
                <a:latin typeface="Carlito"/>
                <a:cs typeface="Carlito"/>
              </a:rPr>
              <a:t>piston</a:t>
            </a:r>
            <a:r>
              <a:rPr sz="1400" b="1" spc="-40" dirty="0" smtClean="0">
                <a:latin typeface="Carlito"/>
                <a:cs typeface="Carlito"/>
              </a:rPr>
              <a:t> </a:t>
            </a:r>
            <a:r>
              <a:rPr sz="1400" b="1" spc="-5" dirty="0" smtClean="0">
                <a:latin typeface="Carlito"/>
                <a:cs typeface="Carlito"/>
              </a:rPr>
              <a:t>rings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6269228"/>
            <a:ext cx="754570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66"/>
                </a:solidFill>
                <a:latin typeface="Carlito"/>
                <a:cs typeface="Carlito"/>
              </a:rPr>
              <a:t>Video: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engine assembly working assembly of connecting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rod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piston assembly and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crankshaft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animation</a:t>
            </a:r>
            <a:r>
              <a:rPr sz="1400" u="sng" spc="1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hd.mp4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171" y="152482"/>
            <a:ext cx="3814596" cy="3354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276" y="4026408"/>
            <a:ext cx="3110484" cy="2101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9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1066800"/>
            <a:ext cx="5867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solidFill>
                  <a:srgbClr val="4F81BC"/>
                </a:solidFill>
                <a:latin typeface="Carlito"/>
                <a:cs typeface="Carlito"/>
              </a:rPr>
              <a:t>Connecting</a:t>
            </a:r>
            <a:r>
              <a:rPr sz="4800" b="0" spc="-50" dirty="0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sz="4800" b="0" spc="-40" dirty="0">
                <a:solidFill>
                  <a:srgbClr val="4F81BC"/>
                </a:solidFill>
                <a:latin typeface="Carlito"/>
                <a:cs typeface="Carlito"/>
              </a:rPr>
              <a:t>Rod</a:t>
            </a:r>
            <a:endParaRPr sz="48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5644" y="2636520"/>
            <a:ext cx="4242816" cy="334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5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761" y="531622"/>
            <a:ext cx="4521835" cy="49885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44450" indent="-343535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rlito"/>
                <a:cs typeface="Carlito"/>
              </a:rPr>
              <a:t>As </a:t>
            </a:r>
            <a:r>
              <a:rPr sz="2200" spc="-15" dirty="0">
                <a:latin typeface="Carlito"/>
                <a:cs typeface="Carlito"/>
              </a:rPr>
              <a:t>piston moves </a:t>
            </a:r>
            <a:r>
              <a:rPr sz="2200" spc="-5" dirty="0">
                <a:latin typeface="Carlito"/>
                <a:cs typeface="Carlito"/>
              </a:rPr>
              <a:t>up and </a:t>
            </a:r>
            <a:r>
              <a:rPr sz="2200" spc="-10" dirty="0">
                <a:latin typeface="Carlito"/>
                <a:cs typeface="Carlito"/>
              </a:rPr>
              <a:t>down, </a:t>
            </a:r>
            <a:r>
              <a:rPr sz="2200" spc="-5" dirty="0">
                <a:latin typeface="Carlito"/>
                <a:cs typeface="Carlito"/>
              </a:rPr>
              <a:t>the  </a:t>
            </a:r>
            <a:r>
              <a:rPr sz="2200" spc="-15" dirty="0">
                <a:latin typeface="Carlito"/>
                <a:cs typeface="Carlito"/>
              </a:rPr>
              <a:t>rod </a:t>
            </a:r>
            <a:r>
              <a:rPr sz="2200" spc="-5" dirty="0">
                <a:latin typeface="Carlito"/>
                <a:cs typeface="Carlito"/>
              </a:rPr>
              <a:t>journal </a:t>
            </a:r>
            <a:r>
              <a:rPr sz="2200" spc="-10" dirty="0">
                <a:latin typeface="Carlito"/>
                <a:cs typeface="Carlito"/>
              </a:rPr>
              <a:t>moves </a:t>
            </a:r>
            <a:r>
              <a:rPr sz="2200" spc="-5" dirty="0">
                <a:latin typeface="Carlito"/>
                <a:cs typeface="Carlito"/>
              </a:rPr>
              <a:t>in a </a:t>
            </a:r>
            <a:r>
              <a:rPr sz="2200" spc="-10" dirty="0">
                <a:latin typeface="Carlito"/>
                <a:cs typeface="Carlito"/>
              </a:rPr>
              <a:t>circle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15" dirty="0">
                <a:latin typeface="Carlito"/>
                <a:cs typeface="Carlito"/>
              </a:rPr>
              <a:t>the  crankshaft</a:t>
            </a:r>
            <a:r>
              <a:rPr sz="2200" spc="-20" dirty="0">
                <a:latin typeface="Carlito"/>
                <a:cs typeface="Carlito"/>
              </a:rPr>
              <a:t> rotates.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5600" marR="198755" indent="-343535">
              <a:lnSpc>
                <a:spcPts val="238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rlito"/>
                <a:cs typeface="Carlito"/>
              </a:rPr>
              <a:t>As </a:t>
            </a:r>
            <a:r>
              <a:rPr sz="2200" spc="-15" dirty="0">
                <a:latin typeface="Carlito"/>
                <a:cs typeface="Carlito"/>
              </a:rPr>
              <a:t>piston moves </a:t>
            </a:r>
            <a:r>
              <a:rPr sz="2200" spc="-5" dirty="0">
                <a:latin typeface="Carlito"/>
                <a:cs typeface="Carlito"/>
              </a:rPr>
              <a:t>up and </a:t>
            </a:r>
            <a:r>
              <a:rPr sz="2200" spc="-10" dirty="0">
                <a:latin typeface="Carlito"/>
                <a:cs typeface="Carlito"/>
              </a:rPr>
              <a:t>down, </a:t>
            </a:r>
            <a:r>
              <a:rPr sz="2200" spc="-5" dirty="0">
                <a:latin typeface="Carlito"/>
                <a:cs typeface="Carlito"/>
              </a:rPr>
              <a:t>the  </a:t>
            </a:r>
            <a:r>
              <a:rPr sz="2200" spc="-10" dirty="0">
                <a:latin typeface="Carlito"/>
                <a:cs typeface="Carlito"/>
              </a:rPr>
              <a:t>connecting </a:t>
            </a:r>
            <a:r>
              <a:rPr sz="2200" spc="-15" dirty="0">
                <a:latin typeface="Carlito"/>
                <a:cs typeface="Carlito"/>
              </a:rPr>
              <a:t>rod </a:t>
            </a:r>
            <a:r>
              <a:rPr sz="2200" spc="-5" dirty="0">
                <a:latin typeface="Carlito"/>
                <a:cs typeface="Carlito"/>
              </a:rPr>
              <a:t>tilts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back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and</a:t>
            </a:r>
            <a:r>
              <a:rPr sz="22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forth</a:t>
            </a:r>
            <a:r>
              <a:rPr sz="2200" spc="-10" dirty="0"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750">
              <a:latin typeface="Carlito"/>
              <a:cs typeface="Carlito"/>
            </a:endParaRPr>
          </a:p>
          <a:p>
            <a:pPr marL="355600" marR="5080" indent="-343535">
              <a:lnSpc>
                <a:spcPct val="9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rlito"/>
                <a:cs typeface="Carlito"/>
              </a:rPr>
              <a:t>This allows </a:t>
            </a:r>
            <a:r>
              <a:rPr sz="2200" spc="-5" dirty="0">
                <a:latin typeface="Carlito"/>
                <a:cs typeface="Carlito"/>
              </a:rPr>
              <a:t>the big end of the  </a:t>
            </a:r>
            <a:r>
              <a:rPr sz="2200" spc="-10" dirty="0">
                <a:latin typeface="Carlito"/>
                <a:cs typeface="Carlito"/>
              </a:rPr>
              <a:t>connecting </a:t>
            </a:r>
            <a:r>
              <a:rPr sz="2200" spc="-15" dirty="0">
                <a:latin typeface="Carlito"/>
                <a:cs typeface="Carlito"/>
              </a:rPr>
              <a:t>rod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5" dirty="0">
                <a:latin typeface="Carlito"/>
                <a:cs typeface="Carlito"/>
              </a:rPr>
              <a:t>follow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20" dirty="0">
                <a:latin typeface="Carlito"/>
                <a:cs typeface="Carlito"/>
              </a:rPr>
              <a:t>rod  </a:t>
            </a:r>
            <a:r>
              <a:rPr sz="2200" spc="-5" dirty="0">
                <a:latin typeface="Carlito"/>
                <a:cs typeface="Carlito"/>
              </a:rPr>
              <a:t>journal as it swings in a </a:t>
            </a:r>
            <a:r>
              <a:rPr sz="2200" spc="-10" dirty="0">
                <a:latin typeface="Carlito"/>
                <a:cs typeface="Carlito"/>
              </a:rPr>
              <a:t>circle </a:t>
            </a:r>
            <a:r>
              <a:rPr sz="2200" spc="-15" dirty="0">
                <a:latin typeface="Carlito"/>
                <a:cs typeface="Carlito"/>
              </a:rPr>
              <a:t>around  </a:t>
            </a:r>
            <a:r>
              <a:rPr sz="2200" spc="-5" dirty="0">
                <a:latin typeface="Carlito"/>
                <a:cs typeface="Carlito"/>
              </a:rPr>
              <a:t>the</a:t>
            </a:r>
            <a:r>
              <a:rPr sz="2200" spc="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crankshaft.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5600" marR="427990" indent="-343535">
              <a:lnSpc>
                <a:spcPct val="901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rlito"/>
                <a:cs typeface="Carlito"/>
              </a:rPr>
              <a:t>The </a:t>
            </a:r>
            <a:r>
              <a:rPr sz="2200" spc="-15" dirty="0">
                <a:latin typeface="Carlito"/>
                <a:cs typeface="Carlito"/>
              </a:rPr>
              <a:t>reciprocating </a:t>
            </a:r>
            <a:r>
              <a:rPr sz="2200" spc="-5" dirty="0">
                <a:latin typeface="Carlito"/>
                <a:cs typeface="Carlito"/>
              </a:rPr>
              <a:t>motion of the  </a:t>
            </a:r>
            <a:r>
              <a:rPr sz="2200" spc="-15" dirty="0">
                <a:latin typeface="Carlito"/>
                <a:cs typeface="Carlito"/>
              </a:rPr>
              <a:t>crankshaft </a:t>
            </a:r>
            <a:r>
              <a:rPr sz="2200" spc="-5" dirty="0">
                <a:latin typeface="Carlito"/>
                <a:cs typeface="Carlito"/>
              </a:rPr>
              <a:t>is </a:t>
            </a:r>
            <a:r>
              <a:rPr sz="2200" spc="-10" dirty="0">
                <a:latin typeface="Carlito"/>
                <a:cs typeface="Carlito"/>
              </a:rPr>
              <a:t>changes </a:t>
            </a:r>
            <a:r>
              <a:rPr sz="2200" spc="-5" dirty="0">
                <a:latin typeface="Carlito"/>
                <a:cs typeface="Carlito"/>
              </a:rPr>
              <a:t>in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rotary  </a:t>
            </a:r>
            <a:r>
              <a:rPr sz="2200" spc="-5" dirty="0">
                <a:latin typeface="Carlito"/>
                <a:cs typeface="Carlito"/>
              </a:rPr>
              <a:t>motion of the</a:t>
            </a:r>
            <a:r>
              <a:rPr sz="2200" spc="2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crankshaft.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1" y="925532"/>
            <a:ext cx="3931920" cy="4807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220" y="5827267"/>
            <a:ext cx="4520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Connecting</a:t>
            </a:r>
            <a:r>
              <a:rPr sz="1400" b="1" spc="-50" dirty="0">
                <a:latin typeface="Carlito"/>
                <a:cs typeface="Carlito"/>
              </a:rPr>
              <a:t> </a:t>
            </a:r>
            <a:r>
              <a:rPr sz="1400" b="1" spc="-10" dirty="0" smtClean="0">
                <a:latin typeface="Carlito"/>
                <a:cs typeface="Carlito"/>
              </a:rPr>
              <a:t>Rod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96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685800"/>
            <a:ext cx="518159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4F81BC"/>
                </a:solidFill>
              </a:rPr>
              <a:t>Fuel</a:t>
            </a:r>
            <a:r>
              <a:rPr sz="4800" spc="-85" dirty="0">
                <a:solidFill>
                  <a:srgbClr val="4F81BC"/>
                </a:solidFill>
              </a:rPr>
              <a:t> </a:t>
            </a:r>
            <a:r>
              <a:rPr sz="4800" spc="-10" dirty="0">
                <a:solidFill>
                  <a:srgbClr val="4F81BC"/>
                </a:solidFill>
              </a:rPr>
              <a:t>Injector</a:t>
            </a:r>
            <a:endParaRPr sz="4800" dirty="0"/>
          </a:p>
        </p:txBody>
      </p:sp>
      <p:sp>
        <p:nvSpPr>
          <p:cNvPr id="3" name="object 3"/>
          <p:cNvSpPr/>
          <p:nvPr/>
        </p:nvSpPr>
        <p:spPr>
          <a:xfrm>
            <a:off x="3085659" y="2205227"/>
            <a:ext cx="1690039" cy="3599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4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33400"/>
            <a:ext cx="7162800" cy="1295400"/>
          </a:xfrm>
          <a:custGeom>
            <a:avLst/>
            <a:gdLst/>
            <a:ahLst/>
            <a:cxnLst/>
            <a:rect l="l" t="t" r="r" b="b"/>
            <a:pathLst>
              <a:path w="7162800" h="1295400">
                <a:moveTo>
                  <a:pt x="7162800" y="0"/>
                </a:moveTo>
                <a:lnTo>
                  <a:pt x="0" y="0"/>
                </a:lnTo>
                <a:lnTo>
                  <a:pt x="0" y="1295400"/>
                </a:lnTo>
                <a:lnTo>
                  <a:pt x="7162800" y="129540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533400"/>
            <a:ext cx="7162800" cy="1295400"/>
          </a:xfrm>
          <a:prstGeom prst="rect">
            <a:avLst/>
          </a:prstGeom>
          <a:ln w="19048">
            <a:solidFill>
              <a:srgbClr val="000000"/>
            </a:solidFill>
          </a:ln>
        </p:spPr>
        <p:txBody>
          <a:bodyPr vert="horz" wrap="square" lIns="0" tIns="342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0"/>
              </a:spcBef>
            </a:pP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Introduction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4875" y="2276475"/>
            <a:ext cx="7258050" cy="4210050"/>
            <a:chOff x="904875" y="2276475"/>
            <a:chExt cx="7258050" cy="4210050"/>
          </a:xfrm>
        </p:grpSpPr>
        <p:sp>
          <p:nvSpPr>
            <p:cNvPr id="5" name="object 5"/>
            <p:cNvSpPr/>
            <p:nvPr/>
          </p:nvSpPr>
          <p:spPr>
            <a:xfrm>
              <a:off x="914400" y="2285999"/>
              <a:ext cx="7239000" cy="4191000"/>
            </a:xfrm>
            <a:custGeom>
              <a:avLst/>
              <a:gdLst/>
              <a:ahLst/>
              <a:cxnLst/>
              <a:rect l="l" t="t" r="r" b="b"/>
              <a:pathLst>
                <a:path w="7239000" h="4191000">
                  <a:moveTo>
                    <a:pt x="7239000" y="0"/>
                  </a:moveTo>
                  <a:lnTo>
                    <a:pt x="0" y="0"/>
                  </a:lnTo>
                  <a:lnTo>
                    <a:pt x="0" y="4191000"/>
                  </a:lnTo>
                  <a:lnTo>
                    <a:pt x="7239000" y="419100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2285999"/>
              <a:ext cx="7239000" cy="4191000"/>
            </a:xfrm>
            <a:custGeom>
              <a:avLst/>
              <a:gdLst/>
              <a:ahLst/>
              <a:cxnLst/>
              <a:rect l="l" t="t" r="r" b="b"/>
              <a:pathLst>
                <a:path w="7239000" h="4191000">
                  <a:moveTo>
                    <a:pt x="3619500" y="4191000"/>
                  </a:moveTo>
                  <a:lnTo>
                    <a:pt x="0" y="4191000"/>
                  </a:lnTo>
                  <a:lnTo>
                    <a:pt x="0" y="0"/>
                  </a:lnTo>
                  <a:lnTo>
                    <a:pt x="7239000" y="0"/>
                  </a:lnTo>
                  <a:lnTo>
                    <a:pt x="7239000" y="4191000"/>
                  </a:lnTo>
                  <a:lnTo>
                    <a:pt x="3619500" y="4191000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3139" y="2192020"/>
            <a:ext cx="6957695" cy="37338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40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Heat</a:t>
            </a:r>
            <a:r>
              <a:rPr sz="4000" b="1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Engine:</a:t>
            </a:r>
            <a:endParaRPr sz="4000" dirty="0">
              <a:latin typeface="Times New Roman"/>
              <a:cs typeface="Times New Roman"/>
            </a:endParaRPr>
          </a:p>
          <a:p>
            <a:pPr marL="12700" marR="657860">
              <a:lnSpc>
                <a:spcPct val="100000"/>
              </a:lnSpc>
              <a:spcBef>
                <a:spcPts val="900"/>
              </a:spcBef>
              <a:buSzPct val="97222"/>
              <a:buChar char="•"/>
              <a:tabLst>
                <a:tab pos="173990" algn="l"/>
              </a:tabLst>
            </a:pPr>
            <a:r>
              <a:rPr sz="3600" spc="-5" dirty="0">
                <a:latin typeface="Times New Roman"/>
                <a:cs typeface="Times New Roman"/>
              </a:rPr>
              <a:t>Heat Engine is </a:t>
            </a:r>
            <a:r>
              <a:rPr sz="3600" dirty="0">
                <a:latin typeface="Times New Roman"/>
                <a:cs typeface="Times New Roman"/>
              </a:rPr>
              <a:t>a </a:t>
            </a:r>
            <a:r>
              <a:rPr sz="3600" spc="-10" dirty="0">
                <a:latin typeface="Times New Roman"/>
                <a:cs typeface="Times New Roman"/>
              </a:rPr>
              <a:t>machine </a:t>
            </a:r>
            <a:r>
              <a:rPr sz="3600" spc="-5" dirty="0">
                <a:latin typeface="Times New Roman"/>
                <a:cs typeface="Times New Roman"/>
              </a:rPr>
              <a:t>which  converts </a:t>
            </a:r>
            <a:r>
              <a:rPr sz="3600" dirty="0">
                <a:latin typeface="Times New Roman"/>
                <a:cs typeface="Times New Roman"/>
              </a:rPr>
              <a:t>heat </a:t>
            </a:r>
            <a:r>
              <a:rPr sz="3600" spc="-5" dirty="0">
                <a:latin typeface="Times New Roman"/>
                <a:cs typeface="Times New Roman"/>
              </a:rPr>
              <a:t>energy </a:t>
            </a:r>
            <a:r>
              <a:rPr sz="3600" spc="-10" dirty="0">
                <a:latin typeface="Times New Roman"/>
                <a:cs typeface="Times New Roman"/>
              </a:rPr>
              <a:t>supplied </a:t>
            </a:r>
            <a:r>
              <a:rPr sz="3600" spc="-5" dirty="0">
                <a:latin typeface="Times New Roman"/>
                <a:cs typeface="Times New Roman"/>
              </a:rPr>
              <a:t>to </a:t>
            </a:r>
            <a:r>
              <a:rPr sz="3600" spc="-10" dirty="0">
                <a:latin typeface="Times New Roman"/>
                <a:cs typeface="Times New Roman"/>
              </a:rPr>
              <a:t>it  </a:t>
            </a:r>
            <a:r>
              <a:rPr sz="3600" spc="-5" dirty="0">
                <a:latin typeface="Times New Roman"/>
                <a:cs typeface="Times New Roman"/>
              </a:rPr>
              <a:t>into </a:t>
            </a:r>
            <a:r>
              <a:rPr sz="3600" spc="-10" dirty="0">
                <a:latin typeface="Times New Roman"/>
                <a:cs typeface="Times New Roman"/>
              </a:rPr>
              <a:t>mechanical </a:t>
            </a:r>
            <a:r>
              <a:rPr sz="3600" spc="-5" dirty="0">
                <a:latin typeface="Times New Roman"/>
                <a:cs typeface="Times New Roman"/>
              </a:rPr>
              <a:t>work.</a:t>
            </a:r>
            <a:endParaRPr sz="3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  <a:buSzPct val="97222"/>
              <a:buChar char="•"/>
              <a:tabLst>
                <a:tab pos="173990" algn="l"/>
              </a:tabLst>
            </a:pPr>
            <a:r>
              <a:rPr sz="3600" spc="-5" dirty="0">
                <a:latin typeface="Times New Roman"/>
                <a:cs typeface="Times New Roman"/>
              </a:rPr>
              <a:t>Heat energy is </a:t>
            </a:r>
            <a:r>
              <a:rPr sz="3600" spc="-10" dirty="0">
                <a:latin typeface="Times New Roman"/>
                <a:cs typeface="Times New Roman"/>
              </a:rPr>
              <a:t>supplied </a:t>
            </a:r>
            <a:r>
              <a:rPr sz="3600" spc="-5" dirty="0">
                <a:latin typeface="Times New Roman"/>
                <a:cs typeface="Times New Roman"/>
              </a:rPr>
              <a:t>to the engine  </a:t>
            </a:r>
            <a:r>
              <a:rPr sz="3600" dirty="0">
                <a:latin typeface="Times New Roman"/>
                <a:cs typeface="Times New Roman"/>
              </a:rPr>
              <a:t>by </a:t>
            </a:r>
            <a:r>
              <a:rPr sz="3600" spc="-5" dirty="0">
                <a:latin typeface="Times New Roman"/>
                <a:cs typeface="Times New Roman"/>
              </a:rPr>
              <a:t>burning the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fuel.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02437" y="654811"/>
            <a:ext cx="8006080" cy="53759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238125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The mixing </a:t>
            </a:r>
            <a:r>
              <a:rPr sz="3000" dirty="0">
                <a:latin typeface="Carlito"/>
                <a:cs typeface="Carlito"/>
              </a:rPr>
              <a:t>of air and </a:t>
            </a:r>
            <a:r>
              <a:rPr sz="3000" spc="-10" dirty="0">
                <a:latin typeface="Carlito"/>
                <a:cs typeface="Carlito"/>
              </a:rPr>
              <a:t>fuel depends </a:t>
            </a:r>
            <a:r>
              <a:rPr sz="3000" dirty="0">
                <a:latin typeface="Carlito"/>
                <a:cs typeface="Carlito"/>
              </a:rPr>
              <a:t>on the  </a:t>
            </a:r>
            <a:r>
              <a:rPr sz="3000" spc="-5" dirty="0">
                <a:latin typeface="Carlito"/>
                <a:cs typeface="Carlito"/>
              </a:rPr>
              <a:t>induction swirl </a:t>
            </a:r>
            <a:r>
              <a:rPr sz="3000" spc="-10" dirty="0">
                <a:latin typeface="Carlito"/>
                <a:cs typeface="Carlito"/>
              </a:rPr>
              <a:t>provided </a:t>
            </a:r>
            <a:r>
              <a:rPr sz="3000" spc="-5" dirty="0">
                <a:latin typeface="Carlito"/>
                <a:cs typeface="Carlito"/>
              </a:rPr>
              <a:t>by </a:t>
            </a:r>
            <a:r>
              <a:rPr sz="3000" spc="-10" dirty="0">
                <a:latin typeface="Carlito"/>
                <a:cs typeface="Carlito"/>
              </a:rPr>
              <a:t>directing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10" dirty="0">
                <a:latin typeface="Carlito"/>
                <a:cs typeface="Carlito"/>
              </a:rPr>
              <a:t>flow </a:t>
            </a:r>
            <a:r>
              <a:rPr sz="3000" spc="-5" dirty="0">
                <a:latin typeface="Carlito"/>
                <a:cs typeface="Carlito"/>
              </a:rPr>
              <a:t>of  </a:t>
            </a:r>
            <a:r>
              <a:rPr sz="3000" dirty="0">
                <a:latin typeface="Carlito"/>
                <a:cs typeface="Carlito"/>
              </a:rPr>
              <a:t>air in </a:t>
            </a:r>
            <a:r>
              <a:rPr sz="3000" spc="-10" dirty="0">
                <a:latin typeface="Carlito"/>
                <a:cs typeface="Carlito"/>
              </a:rPr>
              <a:t>desired direction through</a:t>
            </a:r>
            <a:r>
              <a:rPr sz="3000" spc="-3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ports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3750">
              <a:latin typeface="Carlito"/>
              <a:cs typeface="Carlito"/>
            </a:endParaRPr>
          </a:p>
          <a:p>
            <a:pPr marL="355600" marR="5080" indent="-342900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5" dirty="0">
                <a:solidFill>
                  <a:srgbClr val="FF0000"/>
                </a:solidFill>
                <a:latin typeface="Carlito"/>
                <a:cs typeface="Carlito"/>
              </a:rPr>
              <a:t>Nozzle </a:t>
            </a:r>
            <a:r>
              <a:rPr sz="3000" dirty="0">
                <a:latin typeface="Carlito"/>
                <a:cs typeface="Carlito"/>
              </a:rPr>
              <a:t>is the </a:t>
            </a:r>
            <a:r>
              <a:rPr sz="3000" spc="-5" dirty="0">
                <a:latin typeface="Carlito"/>
                <a:cs typeface="Carlito"/>
              </a:rPr>
              <a:t>part of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10" dirty="0">
                <a:latin typeface="Carlito"/>
                <a:cs typeface="Carlito"/>
              </a:rPr>
              <a:t>injector through </a:t>
            </a:r>
            <a:r>
              <a:rPr sz="3000" spc="-5" dirty="0">
                <a:latin typeface="Carlito"/>
                <a:cs typeface="Carlito"/>
              </a:rPr>
              <a:t>which  </a:t>
            </a:r>
            <a:r>
              <a:rPr sz="3000" spc="-10" dirty="0">
                <a:latin typeface="Carlito"/>
                <a:cs typeface="Carlito"/>
              </a:rPr>
              <a:t>fuel </a:t>
            </a:r>
            <a:r>
              <a:rPr sz="3000" dirty="0">
                <a:latin typeface="Carlito"/>
                <a:cs typeface="Carlito"/>
              </a:rPr>
              <a:t>is </a:t>
            </a:r>
            <a:r>
              <a:rPr sz="3000" spc="-10" dirty="0">
                <a:latin typeface="Carlito"/>
                <a:cs typeface="Carlito"/>
              </a:rPr>
              <a:t>injected </a:t>
            </a:r>
            <a:r>
              <a:rPr sz="3000" spc="-15" dirty="0">
                <a:latin typeface="Carlito"/>
                <a:cs typeface="Carlito"/>
              </a:rPr>
              <a:t>to </a:t>
            </a:r>
            <a:r>
              <a:rPr sz="3000" spc="-10" dirty="0">
                <a:latin typeface="Carlito"/>
                <a:cs typeface="Carlito"/>
              </a:rPr>
              <a:t>combustion </a:t>
            </a:r>
            <a:r>
              <a:rPr sz="3000" spc="-40" dirty="0">
                <a:latin typeface="Carlito"/>
                <a:cs typeface="Carlito"/>
              </a:rPr>
              <a:t>chamber. </a:t>
            </a:r>
            <a:r>
              <a:rPr sz="3000" spc="-15" dirty="0">
                <a:latin typeface="Carlito"/>
                <a:cs typeface="Carlito"/>
              </a:rPr>
              <a:t>There are </a:t>
            </a:r>
            <a:r>
              <a:rPr sz="300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single hole</a:t>
            </a:r>
            <a:r>
              <a:rPr sz="3000" spc="-5" dirty="0">
                <a:latin typeface="Carlito"/>
                <a:cs typeface="Carlito"/>
              </a:rPr>
              <a:t>, </a:t>
            </a: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multiple </a:t>
            </a:r>
            <a:r>
              <a:rPr sz="3000" spc="-10" dirty="0">
                <a:solidFill>
                  <a:srgbClr val="FF0000"/>
                </a:solidFill>
                <a:latin typeface="Carlito"/>
                <a:cs typeface="Carlito"/>
              </a:rPr>
              <a:t>hole</a:t>
            </a:r>
            <a:r>
              <a:rPr sz="3000" spc="-10" dirty="0">
                <a:latin typeface="Carlito"/>
                <a:cs typeface="Carlito"/>
              </a:rPr>
              <a:t>,</a:t>
            </a:r>
            <a:r>
              <a:rPr sz="3000" spc="-10" dirty="0">
                <a:solidFill>
                  <a:srgbClr val="FF0000"/>
                </a:solidFill>
                <a:latin typeface="Carlito"/>
                <a:cs typeface="Carlito"/>
              </a:rPr>
              <a:t>pintle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15" dirty="0">
                <a:solidFill>
                  <a:srgbClr val="FF0000"/>
                </a:solidFill>
                <a:latin typeface="Carlito"/>
                <a:cs typeface="Carlito"/>
              </a:rPr>
              <a:t>pintaux </a:t>
            </a:r>
            <a:r>
              <a:rPr sz="3000" spc="-1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types.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3800">
              <a:latin typeface="Carlito"/>
              <a:cs typeface="Carlito"/>
            </a:endParaRPr>
          </a:p>
          <a:p>
            <a:pPr marL="355600" marR="563880" indent="-342900">
              <a:lnSpc>
                <a:spcPct val="9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The actual mixing </a:t>
            </a:r>
            <a:r>
              <a:rPr sz="3000" dirty="0">
                <a:latin typeface="Carlito"/>
                <a:cs typeface="Carlito"/>
              </a:rPr>
              <a:t>of air and </a:t>
            </a:r>
            <a:r>
              <a:rPr sz="3000" spc="-10" dirty="0">
                <a:latin typeface="Carlito"/>
                <a:cs typeface="Carlito"/>
              </a:rPr>
              <a:t>fuel achieved by  injecting fuel </a:t>
            </a:r>
            <a:r>
              <a:rPr sz="3000" dirty="0">
                <a:latin typeface="Carlito"/>
                <a:cs typeface="Carlito"/>
              </a:rPr>
              <a:t>in the </a:t>
            </a:r>
            <a:r>
              <a:rPr sz="3000" spc="-5" dirty="0">
                <a:latin typeface="Carlito"/>
                <a:cs typeface="Carlito"/>
              </a:rPr>
              <a:t>chamber </a:t>
            </a:r>
            <a:r>
              <a:rPr sz="3000" spc="-10" dirty="0">
                <a:latin typeface="Carlito"/>
                <a:cs typeface="Carlito"/>
              </a:rPr>
              <a:t>through </a:t>
            </a:r>
            <a:r>
              <a:rPr sz="3000" dirty="0">
                <a:latin typeface="Carlito"/>
                <a:cs typeface="Carlito"/>
              </a:rPr>
              <a:t>a </a:t>
            </a:r>
            <a:r>
              <a:rPr sz="3000" spc="-15" dirty="0">
                <a:latin typeface="Carlito"/>
                <a:cs typeface="Carlito"/>
              </a:rPr>
              <a:t>nozzle  </a:t>
            </a:r>
            <a:r>
              <a:rPr sz="3000" spc="-10" dirty="0">
                <a:latin typeface="Carlito"/>
                <a:cs typeface="Carlito"/>
              </a:rPr>
              <a:t>under </a:t>
            </a:r>
            <a:r>
              <a:rPr sz="3000" spc="-15" dirty="0">
                <a:latin typeface="Carlito"/>
                <a:cs typeface="Carlito"/>
              </a:rPr>
              <a:t>pressure </a:t>
            </a:r>
            <a:r>
              <a:rPr sz="3000" spc="-10" dirty="0">
                <a:latin typeface="Carlito"/>
                <a:cs typeface="Carlito"/>
              </a:rPr>
              <a:t>more </a:t>
            </a:r>
            <a:r>
              <a:rPr sz="3000" dirty="0">
                <a:latin typeface="Carlito"/>
                <a:cs typeface="Carlito"/>
              </a:rPr>
              <a:t>than </a:t>
            </a:r>
            <a:r>
              <a:rPr sz="3000" dirty="0">
                <a:solidFill>
                  <a:srgbClr val="FF0000"/>
                </a:solidFill>
                <a:latin typeface="Carlito"/>
                <a:cs typeface="Carlito"/>
              </a:rPr>
              <a:t>200</a:t>
            </a:r>
            <a:r>
              <a:rPr sz="3000" spc="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000" spc="-80" dirty="0">
                <a:solidFill>
                  <a:srgbClr val="FF0000"/>
                </a:solidFill>
                <a:latin typeface="Carlito"/>
                <a:cs typeface="Carlito"/>
              </a:rPr>
              <a:t>bar</a:t>
            </a:r>
            <a:r>
              <a:rPr sz="3000" spc="-80" dirty="0">
                <a:latin typeface="Carlito"/>
                <a:cs typeface="Carlito"/>
              </a:rPr>
              <a:t>.</a:t>
            </a:r>
            <a:endParaRPr sz="30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919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762000"/>
            <a:ext cx="29298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0" dirty="0">
                <a:solidFill>
                  <a:srgbClr val="4F81BC"/>
                </a:solidFill>
              </a:rPr>
              <a:t>Valves</a:t>
            </a:r>
            <a:endParaRPr sz="4800" dirty="0"/>
          </a:p>
        </p:txBody>
      </p:sp>
      <p:sp>
        <p:nvSpPr>
          <p:cNvPr id="3" name="object 3"/>
          <p:cNvSpPr/>
          <p:nvPr/>
        </p:nvSpPr>
        <p:spPr>
          <a:xfrm>
            <a:off x="2700527" y="2421635"/>
            <a:ext cx="3764279" cy="2807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03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188976"/>
            <a:ext cx="2769108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9184" y="545543"/>
            <a:ext cx="2306055" cy="2349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303" y="3471113"/>
            <a:ext cx="7573009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rlito"/>
                <a:cs typeface="Carlito"/>
              </a:rPr>
              <a:t>Most </a:t>
            </a:r>
            <a:r>
              <a:rPr sz="2400" dirty="0">
                <a:latin typeface="Carlito"/>
                <a:cs typeface="Carlito"/>
              </a:rPr>
              <a:t>engines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spc="-10" dirty="0">
                <a:latin typeface="Carlito"/>
                <a:cs typeface="Carlito"/>
              </a:rPr>
              <a:t>two </a:t>
            </a:r>
            <a:r>
              <a:rPr sz="2400" spc="-5" dirty="0">
                <a:latin typeface="Carlito"/>
                <a:cs typeface="Carlito"/>
              </a:rPr>
              <a:t>ports, </a:t>
            </a:r>
            <a:r>
              <a:rPr sz="2400" spc="-10" dirty="0">
                <a:latin typeface="Carlito"/>
                <a:cs typeface="Carlito"/>
              </a:rPr>
              <a:t>one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25" dirty="0">
                <a:solidFill>
                  <a:srgbClr val="FF0000"/>
                </a:solidFill>
                <a:latin typeface="Carlito"/>
                <a:cs typeface="Carlito"/>
              </a:rPr>
              <a:t>intake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port</a:t>
            </a:r>
            <a:r>
              <a:rPr sz="2400" spc="-5" dirty="0">
                <a:latin typeface="Carlito"/>
                <a:cs typeface="Carlito"/>
              </a:rPr>
              <a:t>, other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</a:t>
            </a:r>
            <a:endParaRPr sz="24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exhaust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port</a:t>
            </a:r>
            <a:r>
              <a:rPr sz="2400" spc="-5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  <a:p>
            <a:pPr marL="299085" marR="3746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rlito"/>
                <a:cs typeface="Carlito"/>
              </a:rPr>
              <a:t>When </a:t>
            </a:r>
            <a:r>
              <a:rPr sz="2400" spc="-15" dirty="0">
                <a:latin typeface="Carlito"/>
                <a:cs typeface="Carlito"/>
              </a:rPr>
              <a:t>valve </a:t>
            </a:r>
            <a:r>
              <a:rPr sz="2400" spc="-10" dirty="0">
                <a:latin typeface="Carlito"/>
                <a:cs typeface="Carlito"/>
              </a:rPr>
              <a:t>moves </a:t>
            </a:r>
            <a:r>
              <a:rPr sz="2400" spc="-5" dirty="0">
                <a:latin typeface="Carlito"/>
                <a:cs typeface="Carlito"/>
              </a:rPr>
              <a:t>up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its </a:t>
            </a:r>
            <a:r>
              <a:rPr sz="2400" spc="-5" dirty="0">
                <a:latin typeface="Carlito"/>
                <a:cs typeface="Carlito"/>
              </a:rPr>
              <a:t>port, </a:t>
            </a:r>
            <a:r>
              <a:rPr sz="2400" dirty="0">
                <a:latin typeface="Carlito"/>
                <a:cs typeface="Carlito"/>
              </a:rPr>
              <a:t>in this </a:t>
            </a:r>
            <a:r>
              <a:rPr sz="2400" spc="-5" dirty="0">
                <a:latin typeface="Carlito"/>
                <a:cs typeface="Carlito"/>
              </a:rPr>
              <a:t>position </a:t>
            </a:r>
            <a:r>
              <a:rPr sz="2400" spc="-15" dirty="0">
                <a:latin typeface="Carlito"/>
                <a:cs typeface="Carlito"/>
              </a:rPr>
              <a:t>valve </a:t>
            </a:r>
            <a:r>
              <a:rPr sz="2400" dirty="0">
                <a:latin typeface="Carlito"/>
                <a:cs typeface="Carlito"/>
              </a:rPr>
              <a:t>is  closed.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rlito"/>
                <a:cs typeface="Carlito"/>
              </a:rPr>
              <a:t>When </a:t>
            </a:r>
            <a:r>
              <a:rPr sz="2400" spc="-15" dirty="0">
                <a:latin typeface="Carlito"/>
                <a:cs typeface="Carlito"/>
              </a:rPr>
              <a:t>valve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pushed down </a:t>
            </a:r>
            <a:r>
              <a:rPr sz="2400" spc="-15" dirty="0">
                <a:latin typeface="Carlito"/>
                <a:cs typeface="Carlito"/>
              </a:rPr>
              <a:t>off </a:t>
            </a:r>
            <a:r>
              <a:rPr sz="2400" dirty="0">
                <a:latin typeface="Carlito"/>
                <a:cs typeface="Carlito"/>
              </a:rPr>
              <a:t>its </a:t>
            </a:r>
            <a:r>
              <a:rPr sz="2400" spc="-10" dirty="0">
                <a:latin typeface="Carlito"/>
                <a:cs typeface="Carlito"/>
              </a:rPr>
              <a:t>seat,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port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open.</a:t>
            </a:r>
            <a:endParaRPr sz="24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Then </a:t>
            </a:r>
            <a:r>
              <a:rPr sz="2400" dirty="0">
                <a:latin typeface="Carlito"/>
                <a:cs typeface="Carlito"/>
              </a:rPr>
              <a:t>the air </a:t>
            </a:r>
            <a:r>
              <a:rPr sz="2400" spc="-5" dirty="0">
                <a:latin typeface="Carlito"/>
                <a:cs typeface="Carlito"/>
              </a:rPr>
              <a:t>fuel mixture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pass </a:t>
            </a:r>
            <a:r>
              <a:rPr sz="2400" spc="-10" dirty="0">
                <a:latin typeface="Carlito"/>
                <a:cs typeface="Carlito"/>
              </a:rPr>
              <a:t>through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port.</a:t>
            </a:r>
            <a:endParaRPr sz="240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The opening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and closing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the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valves are controlled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by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the 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valve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train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or</a:t>
            </a:r>
            <a:r>
              <a:rPr sz="2400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Camshaft.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231640" y="2959988"/>
            <a:ext cx="26549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5"/>
              </a:spcBef>
            </a:pPr>
            <a:r>
              <a:rPr sz="1400" b="1" dirty="0" smtClean="0">
                <a:latin typeface="Carlito"/>
                <a:cs typeface="Carlito"/>
              </a:rPr>
              <a:t>Cam</a:t>
            </a:r>
            <a:r>
              <a:rPr sz="1400" b="1" spc="-45" dirty="0" smtClean="0">
                <a:latin typeface="Carlito"/>
                <a:cs typeface="Carlito"/>
              </a:rPr>
              <a:t> </a:t>
            </a:r>
            <a:r>
              <a:rPr sz="1400" b="1" spc="-5" dirty="0" smtClean="0">
                <a:latin typeface="Carlito"/>
                <a:cs typeface="Carlito"/>
              </a:rPr>
              <a:t>Lobe</a:t>
            </a:r>
            <a:endParaRPr sz="1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479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043" y="457200"/>
            <a:ext cx="460692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4F81BC"/>
                </a:solidFill>
              </a:rPr>
              <a:t>Camsh</a:t>
            </a:r>
            <a:r>
              <a:rPr sz="6600" spc="-45" dirty="0">
                <a:solidFill>
                  <a:srgbClr val="4F81BC"/>
                </a:solidFill>
              </a:rPr>
              <a:t>a</a:t>
            </a:r>
            <a:r>
              <a:rPr sz="6600" spc="-5" dirty="0">
                <a:solidFill>
                  <a:srgbClr val="4F81BC"/>
                </a:solidFill>
              </a:rPr>
              <a:t>ft</a:t>
            </a:r>
            <a:endParaRPr sz="6600" dirty="0"/>
          </a:p>
        </p:txBody>
      </p:sp>
      <p:sp>
        <p:nvSpPr>
          <p:cNvPr id="3" name="object 3"/>
          <p:cNvSpPr/>
          <p:nvPr/>
        </p:nvSpPr>
        <p:spPr>
          <a:xfrm>
            <a:off x="1981199" y="1905000"/>
            <a:ext cx="4896612" cy="4192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27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3193573"/>
            <a:ext cx="8613140" cy="348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59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Camshaft decides the opening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the closing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25" dirty="0">
                <a:latin typeface="Carlito"/>
                <a:cs typeface="Carlito"/>
              </a:rPr>
              <a:t>intake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</a:p>
          <a:p>
            <a:pPr marL="355600">
              <a:lnSpc>
                <a:spcPts val="2595"/>
              </a:lnSpc>
            </a:pPr>
            <a:r>
              <a:rPr sz="2400" spc="-15" dirty="0">
                <a:latin typeface="Carlito"/>
                <a:cs typeface="Carlito"/>
              </a:rPr>
              <a:t>exhaust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valves</a:t>
            </a:r>
            <a:r>
              <a:rPr sz="2400" spc="-10" dirty="0" smtClean="0">
                <a:latin typeface="Carlito"/>
                <a:cs typeface="Carlito"/>
              </a:rPr>
              <a:t>.</a:t>
            </a:r>
            <a:endParaRPr sz="2350" dirty="0">
              <a:latin typeface="Carlito"/>
              <a:cs typeface="Carlito"/>
            </a:endParaRPr>
          </a:p>
          <a:p>
            <a:pPr marL="35560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Cams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raised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oval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shaped </a:t>
            </a:r>
            <a:r>
              <a:rPr sz="2400" spc="-5" dirty="0">
                <a:latin typeface="Carlito"/>
                <a:cs typeface="Carlito"/>
              </a:rPr>
              <a:t>section of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shaft that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called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as</a:t>
            </a:r>
          </a:p>
          <a:p>
            <a:pPr marL="355600">
              <a:lnSpc>
                <a:spcPts val="2590"/>
              </a:lnSpc>
            </a:pP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Lobes</a:t>
            </a:r>
            <a:r>
              <a:rPr sz="2400" b="1" dirty="0" smtClean="0">
                <a:solidFill>
                  <a:srgbClr val="FF0000"/>
                </a:solidFill>
                <a:latin typeface="Carlito"/>
                <a:cs typeface="Carlito"/>
              </a:rPr>
              <a:t>.</a:t>
            </a:r>
            <a:endParaRPr sz="235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Lobes decides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when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valve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will</a:t>
            </a:r>
            <a:r>
              <a:rPr sz="2400" b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open.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35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As the </a:t>
            </a:r>
            <a:r>
              <a:rPr sz="2400" spc="-5" dirty="0">
                <a:latin typeface="Carlito"/>
                <a:cs typeface="Carlito"/>
              </a:rPr>
              <a:t>camshaft </a:t>
            </a:r>
            <a:r>
              <a:rPr sz="2400" spc="-15" dirty="0">
                <a:latin typeface="Carlito"/>
                <a:cs typeface="Carlito"/>
              </a:rPr>
              <a:t>rotates, </a:t>
            </a:r>
            <a:r>
              <a:rPr sz="2400" dirty="0">
                <a:latin typeface="Carlito"/>
                <a:cs typeface="Carlito"/>
              </a:rPr>
              <a:t>the lobes </a:t>
            </a:r>
            <a:r>
              <a:rPr sz="2400" spc="-20" dirty="0">
                <a:latin typeface="Carlito"/>
                <a:cs typeface="Carlito"/>
              </a:rPr>
              <a:t>rotates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push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valve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open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9967" y="2806445"/>
            <a:ext cx="26549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105"/>
              </a:spcBef>
            </a:pPr>
            <a:r>
              <a:rPr sz="1400" b="1" dirty="0" smtClean="0">
                <a:latin typeface="Carlito"/>
                <a:cs typeface="Carlito"/>
              </a:rPr>
              <a:t>Cam</a:t>
            </a:r>
            <a:r>
              <a:rPr sz="1400" b="1" spc="-40" dirty="0" smtClean="0">
                <a:latin typeface="Carlito"/>
                <a:cs typeface="Carlito"/>
              </a:rPr>
              <a:t> </a:t>
            </a:r>
            <a:r>
              <a:rPr sz="1400" b="1" spc="-5" dirty="0" smtClean="0">
                <a:latin typeface="Carlito"/>
                <a:cs typeface="Carlito"/>
              </a:rPr>
              <a:t>Lobe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3576" y="0"/>
            <a:ext cx="3890300" cy="2581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26957" y="6464909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4539" y="6324268"/>
            <a:ext cx="20167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5" dirty="0">
                <a:latin typeface="Carlito"/>
                <a:cs typeface="Carlito"/>
              </a:rPr>
              <a:t>or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close.</a:t>
            </a:r>
          </a:p>
        </p:txBody>
      </p:sp>
    </p:spTree>
    <p:extLst>
      <p:ext uri="{BB962C8B-B14F-4D97-AF65-F5344CB8AC3E}">
        <p14:creationId xmlns:p14="http://schemas.microsoft.com/office/powerpoint/2010/main" val="11124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88" y="4953"/>
            <a:ext cx="3623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0000"/>
                </a:solidFill>
                <a:latin typeface="Carlito"/>
                <a:cs typeface="Carlito"/>
              </a:rPr>
              <a:t>Camshaft can </a:t>
            </a:r>
            <a:r>
              <a:rPr sz="2800" b="0" spc="-5" dirty="0">
                <a:solidFill>
                  <a:srgbClr val="000000"/>
                </a:solidFill>
                <a:latin typeface="Carlito"/>
                <a:cs typeface="Carlito"/>
              </a:rPr>
              <a:t>be either –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388" y="900836"/>
            <a:ext cx="4242435" cy="211737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Overhead</a:t>
            </a:r>
            <a:r>
              <a:rPr sz="2400" b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camshaft(OHC)</a:t>
            </a:r>
            <a:endParaRPr sz="2400" dirty="0">
              <a:latin typeface="Carlito"/>
              <a:cs typeface="Carlito"/>
            </a:endParaRPr>
          </a:p>
          <a:p>
            <a:pPr marL="354965" marR="5080" indent="-342900">
              <a:lnSpc>
                <a:spcPts val="3020"/>
              </a:lnSpc>
              <a:spcBef>
                <a:spcPts val="72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Camshaft </a:t>
            </a:r>
            <a:r>
              <a:rPr sz="2400" spc="-5" dirty="0">
                <a:latin typeface="Carlito"/>
                <a:cs typeface="Carlito"/>
              </a:rPr>
              <a:t>is </a:t>
            </a:r>
            <a:r>
              <a:rPr sz="2400" spc="-15" dirty="0">
                <a:latin typeface="Carlito"/>
                <a:cs typeface="Carlito"/>
              </a:rPr>
              <a:t>installed </a:t>
            </a:r>
            <a:r>
              <a:rPr sz="2400" spc="-5" dirty="0">
                <a:latin typeface="Carlito"/>
                <a:cs typeface="Carlito"/>
              </a:rPr>
              <a:t>in the  </a:t>
            </a:r>
            <a:r>
              <a:rPr sz="2400" spc="-10" dirty="0">
                <a:latin typeface="Carlito"/>
                <a:cs typeface="Carlito"/>
              </a:rPr>
              <a:t>cylinder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head.</a:t>
            </a:r>
            <a:endParaRPr sz="2400" dirty="0">
              <a:latin typeface="Carlito"/>
              <a:cs typeface="Carlito"/>
            </a:endParaRPr>
          </a:p>
          <a:p>
            <a:pPr marL="354965" marR="8890" indent="-342900">
              <a:lnSpc>
                <a:spcPts val="3020"/>
              </a:lnSpc>
              <a:spcBef>
                <a:spcPts val="68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20" dirty="0">
                <a:latin typeface="Carlito"/>
                <a:cs typeface="Carlito"/>
              </a:rPr>
              <a:t>Separate </a:t>
            </a:r>
            <a:r>
              <a:rPr sz="2400" spc="-10" dirty="0">
                <a:latin typeface="Carlito"/>
                <a:cs typeface="Carlito"/>
              </a:rPr>
              <a:t>camshafts </a:t>
            </a:r>
            <a:r>
              <a:rPr sz="2400" spc="-25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the  </a:t>
            </a:r>
            <a:r>
              <a:rPr sz="2400" spc="-30" dirty="0">
                <a:latin typeface="Carlito"/>
                <a:cs typeface="Carlito"/>
              </a:rPr>
              <a:t>intake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20" dirty="0">
                <a:latin typeface="Carlito"/>
                <a:cs typeface="Carlito"/>
              </a:rPr>
              <a:t>exhaust</a:t>
            </a:r>
            <a:r>
              <a:rPr sz="2400" spc="3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valves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388" y="3546219"/>
            <a:ext cx="4165600" cy="25869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Overhead</a:t>
            </a:r>
            <a:r>
              <a:rPr sz="2400" b="1" spc="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valve(OHV)</a:t>
            </a:r>
            <a:endParaRPr sz="2400" dirty="0">
              <a:latin typeface="Carlito"/>
              <a:cs typeface="Carlito"/>
            </a:endParaRPr>
          </a:p>
          <a:p>
            <a:pPr marL="354965" marR="142240" indent="-342900">
              <a:lnSpc>
                <a:spcPts val="3020"/>
              </a:lnSpc>
              <a:spcBef>
                <a:spcPts val="72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35" dirty="0">
                <a:latin typeface="Carlito"/>
                <a:cs typeface="Carlito"/>
              </a:rPr>
              <a:t>Valves </a:t>
            </a:r>
            <a:r>
              <a:rPr sz="2400" spc="-15" dirty="0">
                <a:latin typeface="Carlito"/>
                <a:cs typeface="Carlito"/>
              </a:rPr>
              <a:t>are installed </a:t>
            </a:r>
            <a:r>
              <a:rPr sz="2400" spc="-5" dirty="0">
                <a:latin typeface="Carlito"/>
                <a:cs typeface="Carlito"/>
              </a:rPr>
              <a:t>in the  </a:t>
            </a:r>
            <a:r>
              <a:rPr sz="2400" spc="-10" dirty="0">
                <a:latin typeface="Carlito"/>
                <a:cs typeface="Carlito"/>
              </a:rPr>
              <a:t>cylinder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head</a:t>
            </a:r>
            <a:endParaRPr sz="2400" dirty="0">
              <a:latin typeface="Carlito"/>
              <a:cs typeface="Carlito"/>
            </a:endParaRPr>
          </a:p>
          <a:p>
            <a:pPr marL="354965" marR="5080" indent="-342900">
              <a:lnSpc>
                <a:spcPts val="303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This </a:t>
            </a:r>
            <a:r>
              <a:rPr sz="2400" spc="-15" dirty="0">
                <a:latin typeface="Carlito"/>
                <a:cs typeface="Carlito"/>
              </a:rPr>
              <a:t>arrangement requires </a:t>
            </a:r>
            <a:r>
              <a:rPr sz="2400" spc="-1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srgbClr val="1F487C"/>
                </a:solidFill>
                <a:latin typeface="Carlito"/>
                <a:cs typeface="Carlito"/>
              </a:rPr>
              <a:t>valve </a:t>
            </a:r>
            <a:r>
              <a:rPr sz="2400" spc="-45" dirty="0">
                <a:solidFill>
                  <a:srgbClr val="1F487C"/>
                </a:solidFill>
                <a:latin typeface="Carlito"/>
                <a:cs typeface="Carlito"/>
              </a:rPr>
              <a:t>lifter, </a:t>
            </a:r>
            <a:r>
              <a:rPr sz="2400" spc="-10" dirty="0">
                <a:solidFill>
                  <a:srgbClr val="1F487C"/>
                </a:solidFill>
                <a:latin typeface="Carlito"/>
                <a:cs typeface="Carlito"/>
              </a:rPr>
              <a:t>push </a:t>
            </a:r>
            <a:r>
              <a:rPr sz="2400" spc="-25" dirty="0">
                <a:solidFill>
                  <a:srgbClr val="1F487C"/>
                </a:solidFill>
                <a:latin typeface="Carlito"/>
                <a:cs typeface="Carlito"/>
              </a:rPr>
              <a:t>rod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400" spc="-30" dirty="0">
                <a:solidFill>
                  <a:srgbClr val="1F487C"/>
                </a:solidFill>
                <a:latin typeface="Carlito"/>
                <a:cs typeface="Carlito"/>
              </a:rPr>
              <a:t>rocker </a:t>
            </a:r>
            <a:r>
              <a:rPr sz="2400" spc="-5" dirty="0">
                <a:solidFill>
                  <a:srgbClr val="1F487C"/>
                </a:solidFill>
                <a:latin typeface="Carlito"/>
                <a:cs typeface="Carlito"/>
              </a:rPr>
              <a:t>arms </a:t>
            </a:r>
            <a:r>
              <a:rPr sz="2400" spc="-20" dirty="0">
                <a:latin typeface="Carlito"/>
                <a:cs typeface="Carlito"/>
              </a:rPr>
              <a:t>to</a:t>
            </a:r>
            <a:r>
              <a:rPr sz="2400" spc="3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transfer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287" y="6065621"/>
            <a:ext cx="3796029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400" spc="-10" dirty="0">
                <a:latin typeface="Carlito"/>
                <a:cs typeface="Carlito"/>
              </a:rPr>
              <a:t>camshaft </a:t>
            </a:r>
            <a:r>
              <a:rPr sz="2400" spc="-20" dirty="0">
                <a:latin typeface="Carlito"/>
                <a:cs typeface="Carlito"/>
              </a:rPr>
              <a:t>rotation to valve  </a:t>
            </a:r>
            <a:r>
              <a:rPr sz="2400" spc="-15" dirty="0">
                <a:latin typeface="Carlito"/>
                <a:cs typeface="Carlito"/>
              </a:rPr>
              <a:t>movement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1422" y="181195"/>
            <a:ext cx="3451128" cy="2536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6779" y="3584447"/>
            <a:ext cx="4011168" cy="2865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50611" y="6403035"/>
            <a:ext cx="3253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latin typeface="Carlito"/>
                <a:cs typeface="Carlito"/>
              </a:rPr>
              <a:t>OHV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4309" y="2907919"/>
            <a:ext cx="31838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0">
              <a:lnSpc>
                <a:spcPct val="100000"/>
              </a:lnSpc>
              <a:spcBef>
                <a:spcPts val="105"/>
              </a:spcBef>
            </a:pPr>
            <a:r>
              <a:rPr sz="1400" b="1" spc="-15" dirty="0" smtClean="0">
                <a:latin typeface="Carlito"/>
                <a:cs typeface="Carlito"/>
              </a:rPr>
              <a:t> </a:t>
            </a:r>
            <a:r>
              <a:rPr sz="1400" b="1" dirty="0" smtClean="0">
                <a:latin typeface="Carlito"/>
                <a:cs typeface="Carlito"/>
              </a:rPr>
              <a:t>DOHC</a:t>
            </a:r>
            <a:endParaRPr sz="1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9058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387" y="457200"/>
            <a:ext cx="4890959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4F81BC"/>
                </a:solidFill>
              </a:rPr>
              <a:t>c</a:t>
            </a:r>
            <a:r>
              <a:rPr sz="6600" spc="-135" dirty="0">
                <a:solidFill>
                  <a:srgbClr val="4F81BC"/>
                </a:solidFill>
              </a:rPr>
              <a:t>r</a:t>
            </a:r>
            <a:r>
              <a:rPr sz="6600" dirty="0">
                <a:solidFill>
                  <a:srgbClr val="4F81BC"/>
                </a:solidFill>
              </a:rPr>
              <a:t>an</a:t>
            </a:r>
            <a:r>
              <a:rPr sz="6600" spc="-60" dirty="0">
                <a:solidFill>
                  <a:srgbClr val="4F81BC"/>
                </a:solidFill>
              </a:rPr>
              <a:t>k</a:t>
            </a:r>
            <a:r>
              <a:rPr sz="6600" dirty="0">
                <a:solidFill>
                  <a:srgbClr val="4F81BC"/>
                </a:solidFill>
              </a:rPr>
              <a:t>sh</a:t>
            </a:r>
            <a:r>
              <a:rPr sz="6600" spc="-40" dirty="0">
                <a:solidFill>
                  <a:srgbClr val="4F81BC"/>
                </a:solidFill>
              </a:rPr>
              <a:t>a</a:t>
            </a:r>
            <a:r>
              <a:rPr sz="6600" spc="-5" dirty="0">
                <a:solidFill>
                  <a:srgbClr val="4F81BC"/>
                </a:solidFill>
              </a:rPr>
              <a:t>ft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1752600"/>
            <a:ext cx="4276344" cy="427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0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5842161"/>
            <a:ext cx="24923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rlito"/>
                <a:cs typeface="Carlito"/>
              </a:rPr>
              <a:t>the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crankshaft.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2802382"/>
            <a:ext cx="7922259" cy="30707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69315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 smtClean="0">
                <a:latin typeface="Carlito"/>
                <a:cs typeface="Carlito"/>
              </a:rPr>
              <a:t>Crankshaft</a:t>
            </a:r>
            <a:endParaRPr sz="1400" dirty="0">
              <a:latin typeface="Carlito"/>
              <a:cs typeface="Carlito"/>
            </a:endParaRPr>
          </a:p>
          <a:p>
            <a:pPr marL="355600" marR="28067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 smtClean="0">
                <a:latin typeface="Carlito"/>
                <a:cs typeface="Carlito"/>
              </a:rPr>
              <a:t>The </a:t>
            </a:r>
            <a:r>
              <a:rPr sz="2800" i="1" spc="-10" dirty="0">
                <a:latin typeface="Carlito"/>
                <a:cs typeface="Carlito"/>
              </a:rPr>
              <a:t>crankshaft </a:t>
            </a:r>
            <a:r>
              <a:rPr sz="2800" dirty="0">
                <a:latin typeface="Carlito"/>
                <a:cs typeface="Carlito"/>
              </a:rPr>
              <a:t>is an engine </a:t>
            </a:r>
            <a:r>
              <a:rPr sz="2800" spc="-10" dirty="0">
                <a:latin typeface="Carlito"/>
                <a:cs typeface="Carlito"/>
              </a:rPr>
              <a:t>component </a:t>
            </a:r>
            <a:r>
              <a:rPr sz="2800" spc="-5" dirty="0">
                <a:latin typeface="Carlito"/>
                <a:cs typeface="Carlito"/>
              </a:rPr>
              <a:t>that  </a:t>
            </a:r>
            <a:r>
              <a:rPr sz="2800" spc="-15" dirty="0">
                <a:latin typeface="Carlito"/>
                <a:cs typeface="Carlito"/>
              </a:rPr>
              <a:t>converts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reciprocating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motion </a:t>
            </a:r>
            <a:r>
              <a:rPr sz="2800" spc="-5" dirty="0">
                <a:latin typeface="Carlito"/>
                <a:cs typeface="Carlito"/>
              </a:rPr>
              <a:t>of the  </a:t>
            </a:r>
            <a:r>
              <a:rPr sz="2800" spc="-20" dirty="0">
                <a:latin typeface="Carlito"/>
                <a:cs typeface="Carlito"/>
              </a:rPr>
              <a:t>piston into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rotary</a:t>
            </a:r>
            <a:r>
              <a:rPr sz="2800" spc="9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motion.</a:t>
            </a:r>
            <a:endParaRPr sz="2800" dirty="0">
              <a:latin typeface="Carlito"/>
              <a:cs typeface="Carlito"/>
            </a:endParaRPr>
          </a:p>
          <a:p>
            <a:pPr marL="355600" marR="6858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crankshaft </a:t>
            </a:r>
            <a:r>
              <a:rPr sz="2800" spc="-5" dirty="0">
                <a:latin typeface="Carlito"/>
                <a:cs typeface="Carlito"/>
              </a:rPr>
              <a:t>includes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crankpin </a:t>
            </a:r>
            <a:r>
              <a:rPr sz="2800" spc="-5" dirty="0">
                <a:latin typeface="Carlito"/>
                <a:cs typeface="Carlito"/>
              </a:rPr>
              <a:t>journal,  </a:t>
            </a:r>
            <a:r>
              <a:rPr sz="2800" spc="-60" dirty="0">
                <a:latin typeface="Carlito"/>
                <a:cs typeface="Carlito"/>
              </a:rPr>
              <a:t>throw, </a:t>
            </a:r>
            <a:r>
              <a:rPr sz="2800" spc="-5" dirty="0">
                <a:latin typeface="Carlito"/>
                <a:cs typeface="Carlito"/>
              </a:rPr>
              <a:t>bearing journals, balance weights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.</a:t>
            </a:r>
          </a:p>
          <a:p>
            <a:pPr marL="447040" indent="-43434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spc="-10" dirty="0">
                <a:latin typeface="Carlito"/>
                <a:cs typeface="Carlito"/>
              </a:rPr>
              <a:t>crankpin </a:t>
            </a:r>
            <a:r>
              <a:rPr sz="2800" spc="-5" dirty="0">
                <a:latin typeface="Carlito"/>
                <a:cs typeface="Carlito"/>
              </a:rPr>
              <a:t>journal </a:t>
            </a:r>
            <a:r>
              <a:rPr sz="2800" spc="-20" dirty="0">
                <a:latin typeface="Carlito"/>
                <a:cs typeface="Carlito"/>
              </a:rPr>
              <a:t>attach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5" dirty="0">
                <a:latin typeface="Carlito"/>
                <a:cs typeface="Carlito"/>
              </a:rPr>
              <a:t>connecting </a:t>
            </a:r>
            <a:r>
              <a:rPr sz="2800" spc="-20" dirty="0">
                <a:latin typeface="Carlito"/>
                <a:cs typeface="Carlito"/>
              </a:rPr>
              <a:t>rod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to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5779" y="228809"/>
            <a:ext cx="4422840" cy="2516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1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52" y="417956"/>
            <a:ext cx="4037329" cy="5485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25425" indent="-342900">
              <a:lnSpc>
                <a:spcPct val="998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crank </a:t>
            </a:r>
            <a:r>
              <a:rPr sz="2800" spc="-20" dirty="0">
                <a:solidFill>
                  <a:srgbClr val="FF0000"/>
                </a:solidFill>
                <a:latin typeface="Carlito"/>
                <a:cs typeface="Carlito"/>
              </a:rPr>
              <a:t>throw </a:t>
            </a:r>
            <a:r>
              <a:rPr sz="2800" spc="-5" dirty="0">
                <a:latin typeface="Carlito"/>
                <a:cs typeface="Carlito"/>
              </a:rPr>
              <a:t>is the  </a:t>
            </a:r>
            <a:r>
              <a:rPr sz="2800" spc="-10" dirty="0">
                <a:latin typeface="Carlito"/>
                <a:cs typeface="Carlito"/>
              </a:rPr>
              <a:t>measurement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5" dirty="0">
                <a:latin typeface="Carlito"/>
                <a:cs typeface="Carlito"/>
              </a:rPr>
              <a:t>centre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5" dirty="0">
                <a:latin typeface="Carlito"/>
                <a:cs typeface="Carlito"/>
              </a:rPr>
              <a:t>crankshaft 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centre </a:t>
            </a:r>
            <a:r>
              <a:rPr sz="2800" spc="-5" dirty="0">
                <a:latin typeface="Carlito"/>
                <a:cs typeface="Carlito"/>
              </a:rPr>
              <a:t>of the  </a:t>
            </a:r>
            <a:r>
              <a:rPr sz="2800" spc="-15" dirty="0">
                <a:latin typeface="Carlito"/>
                <a:cs typeface="Carlito"/>
              </a:rPr>
              <a:t>crankpin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journal.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850" dirty="0">
              <a:latin typeface="Carlito"/>
              <a:cs typeface="Carlito"/>
            </a:endParaRPr>
          </a:p>
          <a:p>
            <a:pPr marL="355600" marR="45085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determine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35" dirty="0">
                <a:latin typeface="Carlito"/>
                <a:cs typeface="Carlito"/>
              </a:rPr>
              <a:t>stroke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dirty="0">
                <a:latin typeface="Carlito"/>
                <a:cs typeface="Carlito"/>
              </a:rPr>
              <a:t>an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engine.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85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The longer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55" dirty="0">
                <a:latin typeface="Carlito"/>
                <a:cs typeface="Carlito"/>
              </a:rPr>
              <a:t>throw,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5" dirty="0">
                <a:latin typeface="Carlito"/>
                <a:cs typeface="Carlito"/>
              </a:rPr>
              <a:t>greater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30" dirty="0">
                <a:latin typeface="Carlito"/>
                <a:cs typeface="Carlito"/>
              </a:rPr>
              <a:t>stroke, </a:t>
            </a:r>
            <a:r>
              <a:rPr sz="2800" spc="-10" dirty="0">
                <a:latin typeface="Carlito"/>
                <a:cs typeface="Carlito"/>
              </a:rPr>
              <a:t>or  </a:t>
            </a:r>
            <a:r>
              <a:rPr sz="2800" spc="-20" dirty="0">
                <a:latin typeface="Carlito"/>
                <a:cs typeface="Carlito"/>
              </a:rPr>
              <a:t>piston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travels.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4150" y="446431"/>
            <a:ext cx="3776810" cy="537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79975" y="5887313"/>
            <a:ext cx="34867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315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crank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dirty="0" smtClean="0">
                <a:latin typeface="Carlito"/>
                <a:cs typeface="Carlito"/>
              </a:rPr>
              <a:t>throw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50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7376" y="609600"/>
            <a:ext cx="474091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4F81BC"/>
                </a:solidFill>
              </a:rPr>
              <a:t>Flywheel</a:t>
            </a:r>
            <a:endParaRPr sz="6600" dirty="0"/>
          </a:p>
        </p:txBody>
      </p:sp>
      <p:sp>
        <p:nvSpPr>
          <p:cNvPr id="3" name="object 3"/>
          <p:cNvSpPr/>
          <p:nvPr/>
        </p:nvSpPr>
        <p:spPr>
          <a:xfrm>
            <a:off x="381000" y="2286000"/>
            <a:ext cx="3933444" cy="3933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34113"/>
            <a:ext cx="3985331" cy="39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33400"/>
            <a:ext cx="7315200" cy="1295400"/>
          </a:xfrm>
          <a:custGeom>
            <a:avLst/>
            <a:gdLst/>
            <a:ahLst/>
            <a:cxnLst/>
            <a:rect l="l" t="t" r="r" b="b"/>
            <a:pathLst>
              <a:path w="7315200" h="1295400">
                <a:moveTo>
                  <a:pt x="7315200" y="0"/>
                </a:moveTo>
                <a:lnTo>
                  <a:pt x="0" y="0"/>
                </a:lnTo>
                <a:lnTo>
                  <a:pt x="0" y="1295400"/>
                </a:lnTo>
                <a:lnTo>
                  <a:pt x="7315200" y="129540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533400"/>
            <a:ext cx="7315200" cy="1295400"/>
          </a:xfrm>
          <a:prstGeom prst="rect">
            <a:avLst/>
          </a:prstGeom>
          <a:ln w="19048">
            <a:solidFill>
              <a:srgbClr val="000000"/>
            </a:solidFill>
          </a:ln>
        </p:spPr>
        <p:txBody>
          <a:bodyPr vert="horz" wrap="square" lIns="0" tIns="342900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2700"/>
              </a:spcBef>
            </a:pP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Classification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Heat</a:t>
            </a:r>
            <a:r>
              <a:rPr sz="4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Engines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4875" y="1971675"/>
            <a:ext cx="7334250" cy="4895850"/>
            <a:chOff x="904875" y="1971675"/>
            <a:chExt cx="7334250" cy="4895850"/>
          </a:xfrm>
        </p:grpSpPr>
        <p:sp>
          <p:nvSpPr>
            <p:cNvPr id="5" name="object 5"/>
            <p:cNvSpPr/>
            <p:nvPr/>
          </p:nvSpPr>
          <p:spPr>
            <a:xfrm>
              <a:off x="914400" y="1981199"/>
              <a:ext cx="7315200" cy="4876800"/>
            </a:xfrm>
            <a:custGeom>
              <a:avLst/>
              <a:gdLst/>
              <a:ahLst/>
              <a:cxnLst/>
              <a:rect l="l" t="t" r="r" b="b"/>
              <a:pathLst>
                <a:path w="7315200" h="4876800">
                  <a:moveTo>
                    <a:pt x="7315200" y="4876800"/>
                  </a:moveTo>
                  <a:lnTo>
                    <a:pt x="0" y="4876800"/>
                  </a:lnTo>
                  <a:lnTo>
                    <a:pt x="0" y="0"/>
                  </a:lnTo>
                  <a:lnTo>
                    <a:pt x="7315200" y="0"/>
                  </a:lnTo>
                  <a:lnTo>
                    <a:pt x="7315200" y="487680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1981199"/>
              <a:ext cx="7315200" cy="4876800"/>
            </a:xfrm>
            <a:custGeom>
              <a:avLst/>
              <a:gdLst/>
              <a:ahLst/>
              <a:cxnLst/>
              <a:rect l="l" t="t" r="r" b="b"/>
              <a:pathLst>
                <a:path w="7315200" h="4876800">
                  <a:moveTo>
                    <a:pt x="0" y="4876800"/>
                  </a:moveTo>
                  <a:lnTo>
                    <a:pt x="0" y="0"/>
                  </a:lnTo>
                  <a:lnTo>
                    <a:pt x="7315200" y="0"/>
                  </a:lnTo>
                  <a:lnTo>
                    <a:pt x="7315200" y="487680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3139" y="1926590"/>
            <a:ext cx="6818630" cy="439547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790"/>
              </a:spcBef>
              <a:buSzPct val="96428"/>
              <a:buFont typeface="Times New Roman"/>
              <a:buChar char="•"/>
              <a:tabLst>
                <a:tab pos="138430" algn="l"/>
              </a:tabLst>
            </a:pPr>
            <a:r>
              <a:rPr sz="28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Internal Combustion Engines </a:t>
            </a:r>
            <a:r>
              <a:rPr sz="28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(IC</a:t>
            </a:r>
            <a:r>
              <a:rPr sz="2800" b="1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Engines)</a:t>
            </a:r>
            <a:endParaRPr sz="2800" dirty="0">
              <a:latin typeface="Times New Roman"/>
              <a:cs typeface="Times New Roman"/>
            </a:endParaRPr>
          </a:p>
          <a:p>
            <a:pPr marL="12700" marR="36957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IC engines, combustion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fuel takes place  </a:t>
            </a:r>
            <a:r>
              <a:rPr sz="2800" dirty="0">
                <a:latin typeface="Times New Roman"/>
                <a:cs typeface="Times New Roman"/>
              </a:rPr>
              <a:t>inside the </a:t>
            </a:r>
            <a:r>
              <a:rPr sz="2800" spc="-5" dirty="0">
                <a:latin typeface="Times New Roman"/>
                <a:cs typeface="Times New Roman"/>
              </a:rPr>
              <a:t>engine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cylinder.</a:t>
            </a:r>
            <a:endParaRPr sz="2800" dirty="0">
              <a:latin typeface="Times New Roman"/>
              <a:cs typeface="Times New Roman"/>
            </a:endParaRPr>
          </a:p>
          <a:p>
            <a:pPr marL="12700" marR="83820">
              <a:lnSpc>
                <a:spcPct val="100000"/>
              </a:lnSpc>
              <a:spcBef>
                <a:spcPts val="700"/>
              </a:spcBef>
            </a:pPr>
            <a:r>
              <a:rPr sz="2800" spc="-10" dirty="0">
                <a:latin typeface="Times New Roman"/>
                <a:cs typeface="Times New Roman"/>
              </a:rPr>
              <a:t>Examples: </a:t>
            </a:r>
            <a:r>
              <a:rPr sz="2800" spc="-5" dirty="0">
                <a:latin typeface="Times New Roman"/>
                <a:cs typeface="Times New Roman"/>
              </a:rPr>
              <a:t>Diesel Engines, Petrol Engines, </a:t>
            </a:r>
            <a:r>
              <a:rPr sz="2800" spc="-10" dirty="0">
                <a:latin typeface="Times New Roman"/>
                <a:cs typeface="Times New Roman"/>
              </a:rPr>
              <a:t>Gas  </a:t>
            </a:r>
            <a:r>
              <a:rPr sz="2800" spc="-5" dirty="0">
                <a:latin typeface="Times New Roman"/>
                <a:cs typeface="Times New Roman"/>
              </a:rPr>
              <a:t>engines.</a:t>
            </a:r>
            <a:endParaRPr sz="2800" dirty="0">
              <a:latin typeface="Times New Roman"/>
              <a:cs typeface="Times New Roman"/>
            </a:endParaRPr>
          </a:p>
          <a:p>
            <a:pPr marL="137795" indent="-125730">
              <a:lnSpc>
                <a:spcPct val="100000"/>
              </a:lnSpc>
              <a:spcBef>
                <a:spcPts val="690"/>
              </a:spcBef>
              <a:buSzPct val="96428"/>
              <a:buFont typeface="Times New Roman"/>
              <a:buChar char="•"/>
              <a:tabLst>
                <a:tab pos="138430" algn="l"/>
              </a:tabLst>
            </a:pPr>
            <a:r>
              <a:rPr sz="28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External Combustion Engines (EC</a:t>
            </a:r>
            <a:r>
              <a:rPr sz="2800" b="1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Engines)</a:t>
            </a:r>
            <a:endParaRPr sz="2800" dirty="0">
              <a:latin typeface="Times New Roman"/>
              <a:cs typeface="Times New Roman"/>
            </a:endParaRPr>
          </a:p>
          <a:p>
            <a:pPr marL="12700" marR="27178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10" dirty="0">
                <a:latin typeface="Times New Roman"/>
                <a:cs typeface="Times New Roman"/>
              </a:rPr>
              <a:t>EC </a:t>
            </a:r>
            <a:r>
              <a:rPr sz="2800" spc="-5" dirty="0">
                <a:latin typeface="Times New Roman"/>
                <a:cs typeface="Times New Roman"/>
              </a:rPr>
              <a:t>engines, combustion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fuel takes place  </a:t>
            </a:r>
            <a:r>
              <a:rPr sz="2800" dirty="0">
                <a:latin typeface="Times New Roman"/>
                <a:cs typeface="Times New Roman"/>
              </a:rPr>
              <a:t>outside the working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cylinder.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spc="-10" dirty="0">
                <a:latin typeface="Times New Roman"/>
                <a:cs typeface="Times New Roman"/>
              </a:rPr>
              <a:t>Examples: </a:t>
            </a:r>
            <a:r>
              <a:rPr sz="2800" spc="-5" dirty="0">
                <a:latin typeface="Times New Roman"/>
                <a:cs typeface="Times New Roman"/>
              </a:rPr>
              <a:t>Steam Engines and Steam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turbines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71449"/>
            <a:ext cx="680847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rlito"/>
                <a:cs typeface="Carlito"/>
              </a:rPr>
              <a:t>A flywheel is a </a:t>
            </a:r>
            <a:r>
              <a:rPr sz="2000" spc="-10" dirty="0">
                <a:latin typeface="Carlito"/>
                <a:cs typeface="Carlito"/>
              </a:rPr>
              <a:t>mechanical device specifically designed</a:t>
            </a:r>
            <a:r>
              <a:rPr sz="2000" spc="15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to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7270" y="472897"/>
            <a:ext cx="3848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15" dirty="0">
                <a:solidFill>
                  <a:srgbClr val="000000"/>
                </a:solidFill>
                <a:latin typeface="Carlito"/>
                <a:cs typeface="Carlito"/>
              </a:rPr>
              <a:t>efficiently </a:t>
            </a:r>
            <a:r>
              <a:rPr sz="2200" b="0" spc="-20" dirty="0">
                <a:solidFill>
                  <a:srgbClr val="000000"/>
                </a:solidFill>
                <a:latin typeface="Carlito"/>
                <a:cs typeface="Carlito"/>
              </a:rPr>
              <a:t>store </a:t>
            </a:r>
            <a:r>
              <a:rPr sz="2200" b="0" spc="-10" dirty="0">
                <a:solidFill>
                  <a:srgbClr val="000000"/>
                </a:solidFill>
                <a:latin typeface="Carlito"/>
                <a:cs typeface="Carlito"/>
              </a:rPr>
              <a:t>rotational</a:t>
            </a:r>
            <a:r>
              <a:rPr sz="2200" b="0" spc="4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200" b="0" spc="-30" dirty="0">
                <a:solidFill>
                  <a:srgbClr val="000000"/>
                </a:solidFill>
                <a:latin typeface="Carlito"/>
                <a:cs typeface="Carlito"/>
              </a:rPr>
              <a:t>energy.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211072"/>
            <a:ext cx="7605395" cy="324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51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rlito"/>
                <a:cs typeface="Carlito"/>
              </a:rPr>
              <a:t>The </a:t>
            </a:r>
            <a:r>
              <a:rPr sz="2200" spc="-15" dirty="0">
                <a:latin typeface="Carlito"/>
                <a:cs typeface="Carlito"/>
              </a:rPr>
              <a:t>piston moves </a:t>
            </a:r>
            <a:r>
              <a:rPr sz="2200" spc="-10" dirty="0">
                <a:latin typeface="Carlito"/>
                <a:cs typeface="Carlito"/>
              </a:rPr>
              <a:t>by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pressure </a:t>
            </a:r>
            <a:r>
              <a:rPr sz="2200" spc="-15" dirty="0">
                <a:latin typeface="Carlito"/>
                <a:cs typeface="Carlito"/>
              </a:rPr>
              <a:t>produce </a:t>
            </a:r>
            <a:r>
              <a:rPr sz="2200" spc="-10" dirty="0">
                <a:latin typeface="Carlito"/>
                <a:cs typeface="Carlito"/>
              </a:rPr>
              <a:t>during</a:t>
            </a:r>
            <a:r>
              <a:rPr sz="2200" spc="114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combustion</a:t>
            </a:r>
            <a:endParaRPr sz="2200">
              <a:latin typeface="Carlito"/>
              <a:cs typeface="Carlito"/>
            </a:endParaRPr>
          </a:p>
          <a:p>
            <a:pPr marL="355600" marR="800100">
              <a:lnSpc>
                <a:spcPts val="2380"/>
              </a:lnSpc>
              <a:spcBef>
                <a:spcPts val="165"/>
              </a:spcBef>
            </a:pPr>
            <a:r>
              <a:rPr sz="2200" spc="-5" dirty="0">
                <a:latin typeface="Carlito"/>
                <a:cs typeface="Carlito"/>
              </a:rPr>
              <a:t>,but the </a:t>
            </a:r>
            <a:r>
              <a:rPr sz="2200" spc="-10" dirty="0">
                <a:latin typeface="Carlito"/>
                <a:cs typeface="Carlito"/>
              </a:rPr>
              <a:t>moves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5" dirty="0">
                <a:latin typeface="Carlito"/>
                <a:cs typeface="Carlito"/>
              </a:rPr>
              <a:t>piston </a:t>
            </a:r>
            <a:r>
              <a:rPr sz="2200" spc="-10" dirty="0">
                <a:latin typeface="Carlito"/>
                <a:cs typeface="Carlito"/>
              </a:rPr>
              <a:t>only </a:t>
            </a:r>
            <a:r>
              <a:rPr sz="2200" spc="-5" dirty="0">
                <a:latin typeface="Carlito"/>
                <a:cs typeface="Carlito"/>
              </a:rPr>
              <a:t>about </a:t>
            </a:r>
            <a:r>
              <a:rPr sz="2200" spc="-10" dirty="0">
                <a:latin typeface="Carlito"/>
                <a:cs typeface="Carlito"/>
              </a:rPr>
              <a:t>half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25" dirty="0">
                <a:latin typeface="Carlito"/>
                <a:cs typeface="Carlito"/>
              </a:rPr>
              <a:t>stroke </a:t>
            </a:r>
            <a:r>
              <a:rPr sz="2200" dirty="0">
                <a:latin typeface="Carlito"/>
                <a:cs typeface="Carlito"/>
              </a:rPr>
              <a:t>or </a:t>
            </a:r>
            <a:r>
              <a:rPr sz="2200" spc="-10" dirty="0">
                <a:latin typeface="Carlito"/>
                <a:cs typeface="Carlito"/>
              </a:rPr>
              <a:t>one  quarter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10" dirty="0">
                <a:latin typeface="Carlito"/>
                <a:cs typeface="Carlito"/>
              </a:rPr>
              <a:t>revolution </a:t>
            </a:r>
            <a:r>
              <a:rPr sz="2200" spc="-5" dirty="0">
                <a:latin typeface="Carlito"/>
                <a:cs typeface="Carlito"/>
              </a:rPr>
              <a:t>of the</a:t>
            </a:r>
            <a:r>
              <a:rPr sz="2200" spc="20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crankshaft.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rlito"/>
                <a:cs typeface="Carlito"/>
              </a:rPr>
              <a:t>The </a:t>
            </a:r>
            <a:r>
              <a:rPr sz="2200" spc="-5" dirty="0">
                <a:latin typeface="Carlito"/>
                <a:cs typeface="Carlito"/>
              </a:rPr>
              <a:t>flywheel </a:t>
            </a:r>
            <a:r>
              <a:rPr sz="2200" spc="-15" dirty="0">
                <a:latin typeface="Carlito"/>
                <a:cs typeface="Carlito"/>
              </a:rPr>
              <a:t>stores </a:t>
            </a:r>
            <a:r>
              <a:rPr sz="2200" spc="-5" dirty="0">
                <a:latin typeface="Carlito"/>
                <a:cs typeface="Carlito"/>
              </a:rPr>
              <a:t>some of the </a:t>
            </a:r>
            <a:r>
              <a:rPr sz="2200" spc="-15" dirty="0">
                <a:latin typeface="Carlito"/>
                <a:cs typeface="Carlito"/>
              </a:rPr>
              <a:t>power produced </a:t>
            </a:r>
            <a:r>
              <a:rPr sz="2200" spc="-10" dirty="0">
                <a:latin typeface="Carlito"/>
                <a:cs typeface="Carlito"/>
              </a:rPr>
              <a:t>by </a:t>
            </a:r>
            <a:r>
              <a:rPr sz="2200" spc="-5" dirty="0">
                <a:latin typeface="Carlito"/>
                <a:cs typeface="Carlito"/>
              </a:rPr>
              <a:t>the</a:t>
            </a:r>
            <a:r>
              <a:rPr sz="2200" spc="19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engine.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850">
              <a:latin typeface="Carlito"/>
              <a:cs typeface="Carlito"/>
            </a:endParaRPr>
          </a:p>
          <a:p>
            <a:pPr marL="469900" marR="2887345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power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used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20" dirty="0">
                <a:latin typeface="Carlito"/>
                <a:cs typeface="Carlito"/>
              </a:rPr>
              <a:t>keep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15" dirty="0">
                <a:latin typeface="Carlito"/>
                <a:cs typeface="Carlito"/>
              </a:rPr>
              <a:t>piston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motion during </a:t>
            </a:r>
            <a:r>
              <a:rPr sz="2400" spc="-15" dirty="0">
                <a:latin typeface="Carlito"/>
                <a:cs typeface="Carlito"/>
              </a:rPr>
              <a:t>rest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20" dirty="0">
                <a:latin typeface="Carlito"/>
                <a:cs typeface="Carlito"/>
              </a:rPr>
              <a:t>four-stroke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cycle.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52515" y="2845307"/>
            <a:ext cx="3369564" cy="2528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6303" y="5824220"/>
            <a:ext cx="5541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66"/>
                </a:solidFill>
                <a:latin typeface="Carlito"/>
                <a:cs typeface="Carlito"/>
              </a:rPr>
              <a:t>Video: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How 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Flywheel </a:t>
            </a:r>
            <a:r>
              <a:rPr sz="1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Works_ 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- Magic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Marks 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- </a:t>
            </a:r>
            <a:r>
              <a:rPr sz="1800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YouTube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(360p).mp4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588253" y="5417616"/>
            <a:ext cx="331660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8815">
              <a:lnSpc>
                <a:spcPct val="100000"/>
              </a:lnSpc>
              <a:spcBef>
                <a:spcPts val="100"/>
              </a:spcBef>
            </a:pPr>
            <a:r>
              <a:rPr sz="1400" b="1" dirty="0" smtClean="0">
                <a:latin typeface="Carlito"/>
                <a:cs typeface="Carlito"/>
              </a:rPr>
              <a:t>Flywheel </a:t>
            </a:r>
            <a:r>
              <a:rPr sz="1400" b="1" dirty="0">
                <a:latin typeface="Carlito"/>
                <a:cs typeface="Carlito"/>
              </a:rPr>
              <a:t>in the</a:t>
            </a:r>
            <a:r>
              <a:rPr sz="1400" b="1" spc="-80" dirty="0">
                <a:latin typeface="Carlito"/>
                <a:cs typeface="Carlito"/>
              </a:rPr>
              <a:t> </a:t>
            </a:r>
            <a:r>
              <a:rPr sz="1400" b="1" spc="-5" dirty="0" smtClean="0">
                <a:latin typeface="Carlito"/>
                <a:cs typeface="Carlito"/>
              </a:rPr>
              <a:t>machine</a:t>
            </a:r>
            <a:endParaRPr sz="1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510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457200"/>
            <a:ext cx="6008624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4F81BC"/>
                </a:solidFill>
              </a:rPr>
              <a:t>Timing</a:t>
            </a:r>
            <a:r>
              <a:rPr sz="6600" spc="-95" dirty="0">
                <a:solidFill>
                  <a:srgbClr val="4F81BC"/>
                </a:solidFill>
              </a:rPr>
              <a:t> </a:t>
            </a:r>
            <a:r>
              <a:rPr sz="6600" spc="-5" dirty="0">
                <a:solidFill>
                  <a:srgbClr val="4F81BC"/>
                </a:solidFill>
              </a:rPr>
              <a:t>Chain</a:t>
            </a:r>
            <a:endParaRPr sz="6600" dirty="0"/>
          </a:p>
        </p:txBody>
      </p:sp>
      <p:sp>
        <p:nvSpPr>
          <p:cNvPr id="3" name="object 3"/>
          <p:cNvSpPr/>
          <p:nvPr/>
        </p:nvSpPr>
        <p:spPr>
          <a:xfrm>
            <a:off x="1187196" y="2150364"/>
            <a:ext cx="6635496" cy="3735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23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4060" y="3429000"/>
            <a:ext cx="4010691" cy="2334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200" y="61086"/>
            <a:ext cx="8468360" cy="486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494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rlito"/>
                <a:cs typeface="Carlito"/>
              </a:rPr>
              <a:t>It </a:t>
            </a:r>
            <a:r>
              <a:rPr sz="2000" spc="-10" dirty="0">
                <a:latin typeface="Carlito"/>
                <a:cs typeface="Carlito"/>
              </a:rPr>
              <a:t>synchronizes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rotation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crankshaft </a:t>
            </a:r>
            <a:r>
              <a:rPr sz="2000" dirty="0">
                <a:latin typeface="Carlito"/>
                <a:cs typeface="Carlito"/>
              </a:rPr>
              <a:t>and the </a:t>
            </a:r>
            <a:r>
              <a:rPr sz="2000" spc="-5" dirty="0">
                <a:latin typeface="Carlito"/>
                <a:cs typeface="Carlito"/>
              </a:rPr>
              <a:t>camshaft(s) so that </a:t>
            </a:r>
            <a:r>
              <a:rPr sz="2000" dirty="0">
                <a:latin typeface="Carlito"/>
                <a:cs typeface="Carlito"/>
              </a:rPr>
              <a:t>the  engine's </a:t>
            </a:r>
            <a:r>
              <a:rPr sz="2000" spc="-10" dirty="0">
                <a:latin typeface="Carlito"/>
                <a:cs typeface="Carlito"/>
              </a:rPr>
              <a:t>valves </a:t>
            </a:r>
            <a:r>
              <a:rPr sz="2000" spc="-5" dirty="0">
                <a:latin typeface="Carlito"/>
                <a:cs typeface="Carlito"/>
              </a:rPr>
              <a:t>open </a:t>
            </a:r>
            <a:r>
              <a:rPr sz="2000" dirty="0">
                <a:latin typeface="Carlito"/>
                <a:cs typeface="Carlito"/>
              </a:rPr>
              <a:t>and close </a:t>
            </a:r>
            <a:r>
              <a:rPr sz="2000" spc="-10" dirty="0">
                <a:latin typeface="Carlito"/>
                <a:cs typeface="Carlito"/>
              </a:rPr>
              <a:t>at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proper</a:t>
            </a:r>
            <a:r>
              <a:rPr sz="2000" spc="-5" dirty="0">
                <a:latin typeface="Carlito"/>
                <a:cs typeface="Carlito"/>
              </a:rPr>
              <a:t> time.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75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rlito"/>
                <a:cs typeface="Carlito"/>
              </a:rPr>
              <a:t>Higher </a:t>
            </a:r>
            <a:r>
              <a:rPr sz="2000" spc="-10" dirty="0">
                <a:latin typeface="Carlito"/>
                <a:cs typeface="Carlito"/>
              </a:rPr>
              <a:t>torque </a:t>
            </a:r>
            <a:r>
              <a:rPr sz="2000" dirty="0">
                <a:latin typeface="Carlito"/>
                <a:cs typeface="Carlito"/>
              </a:rPr>
              <a:t>engines </a:t>
            </a:r>
            <a:r>
              <a:rPr sz="2000" spc="-5" dirty="0">
                <a:latin typeface="Carlito"/>
                <a:cs typeface="Carlito"/>
              </a:rPr>
              <a:t>that </a:t>
            </a:r>
            <a:r>
              <a:rPr sz="2000" dirty="0">
                <a:latin typeface="Carlito"/>
                <a:cs typeface="Carlito"/>
              </a:rPr>
              <a:t>do a lot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spc="-10" dirty="0">
                <a:latin typeface="Carlito"/>
                <a:cs typeface="Carlito"/>
              </a:rPr>
              <a:t>heavy work, are </a:t>
            </a:r>
            <a:r>
              <a:rPr sz="2000" spc="-5" dirty="0">
                <a:latin typeface="Carlito"/>
                <a:cs typeface="Carlito"/>
              </a:rPr>
              <a:t>usually </a:t>
            </a:r>
            <a:r>
              <a:rPr sz="2000" dirty="0">
                <a:latin typeface="Carlito"/>
                <a:cs typeface="Carlito"/>
              </a:rPr>
              <a:t>equipped </a:t>
            </a:r>
            <a:r>
              <a:rPr sz="2000" spc="-5" dirty="0">
                <a:latin typeface="Carlito"/>
                <a:cs typeface="Carlito"/>
              </a:rPr>
              <a:t>with  </a:t>
            </a:r>
            <a:r>
              <a:rPr sz="2000" dirty="0">
                <a:latin typeface="Carlito"/>
                <a:cs typeface="Carlito"/>
              </a:rPr>
              <a:t>timing chains. </a:t>
            </a:r>
            <a:r>
              <a:rPr sz="2000" spc="-25" dirty="0">
                <a:latin typeface="Carlito"/>
                <a:cs typeface="Carlito"/>
              </a:rPr>
              <a:t>Trucks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heavy </a:t>
            </a:r>
            <a:r>
              <a:rPr sz="2000" spc="-5" dirty="0">
                <a:latin typeface="Carlito"/>
                <a:cs typeface="Carlito"/>
              </a:rPr>
              <a:t>duty vehicles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spc="-5" dirty="0">
                <a:latin typeface="Carlito"/>
                <a:cs typeface="Carlito"/>
              </a:rPr>
              <a:t>usually </a:t>
            </a:r>
            <a:r>
              <a:rPr sz="2000" dirty="0">
                <a:latin typeface="Carlito"/>
                <a:cs typeface="Carlito"/>
              </a:rPr>
              <a:t>equipped </a:t>
            </a:r>
            <a:r>
              <a:rPr sz="2000" spc="-5" dirty="0">
                <a:latin typeface="Carlito"/>
                <a:cs typeface="Carlito"/>
              </a:rPr>
              <a:t>with </a:t>
            </a:r>
            <a:r>
              <a:rPr sz="2000" dirty="0">
                <a:latin typeface="Carlito"/>
                <a:cs typeface="Carlito"/>
              </a:rPr>
              <a:t>timing  chains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10" dirty="0">
                <a:latin typeface="Carlito"/>
                <a:cs typeface="Carlito"/>
              </a:rPr>
              <a:t>deliver more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spc="-40" dirty="0">
                <a:latin typeface="Carlito"/>
                <a:cs typeface="Carlito"/>
              </a:rPr>
              <a:t>power.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750">
              <a:latin typeface="Carlito"/>
              <a:cs typeface="Carlito"/>
            </a:endParaRPr>
          </a:p>
          <a:p>
            <a:pPr marL="355600" marR="102235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0066"/>
                </a:solidFill>
                <a:latin typeface="Carlito"/>
                <a:cs typeface="Carlito"/>
              </a:rPr>
              <a:t>Rubber timing </a:t>
            </a:r>
            <a:r>
              <a:rPr sz="2000" spc="-5" dirty="0">
                <a:solidFill>
                  <a:srgbClr val="FF0066"/>
                </a:solidFill>
                <a:latin typeface="Carlito"/>
                <a:cs typeface="Carlito"/>
              </a:rPr>
              <a:t>belts </a:t>
            </a:r>
            <a:r>
              <a:rPr sz="2000" spc="-10" dirty="0">
                <a:latin typeface="Carlito"/>
                <a:cs typeface="Carlito"/>
              </a:rPr>
              <a:t>are found </a:t>
            </a:r>
            <a:r>
              <a:rPr sz="2000" dirty="0">
                <a:latin typeface="Carlito"/>
                <a:cs typeface="Carlito"/>
              </a:rPr>
              <a:t>in the majority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spc="-5" dirty="0">
                <a:solidFill>
                  <a:srgbClr val="FF0066"/>
                </a:solidFill>
                <a:latin typeface="Carlito"/>
                <a:cs typeface="Carlito"/>
              </a:rPr>
              <a:t>small </a:t>
            </a:r>
            <a:r>
              <a:rPr sz="2000" spc="-15" dirty="0">
                <a:solidFill>
                  <a:srgbClr val="FF0066"/>
                </a:solidFill>
                <a:latin typeface="Carlito"/>
                <a:cs typeface="Carlito"/>
              </a:rPr>
              <a:t>cars </a:t>
            </a:r>
            <a:r>
              <a:rPr sz="2000" dirty="0">
                <a:solidFill>
                  <a:srgbClr val="FF0066"/>
                </a:solidFill>
                <a:latin typeface="Carlito"/>
                <a:cs typeface="Carlito"/>
              </a:rPr>
              <a:t>and </a:t>
            </a:r>
            <a:r>
              <a:rPr sz="2000" spc="-20" dirty="0">
                <a:solidFill>
                  <a:srgbClr val="FF0066"/>
                </a:solidFill>
                <a:latin typeface="Carlito"/>
                <a:cs typeface="Carlito"/>
              </a:rPr>
              <a:t>SUVs,  </a:t>
            </a:r>
            <a:r>
              <a:rPr sz="2000" spc="-5" dirty="0">
                <a:solidFill>
                  <a:srgbClr val="FF0066"/>
                </a:solidFill>
                <a:latin typeface="Carlito"/>
                <a:cs typeface="Carlito"/>
              </a:rPr>
              <a:t>particularly </a:t>
            </a:r>
            <a:r>
              <a:rPr sz="2000" dirty="0">
                <a:solidFill>
                  <a:srgbClr val="FF0066"/>
                </a:solidFill>
                <a:latin typeface="Carlito"/>
                <a:cs typeface="Carlito"/>
              </a:rPr>
              <a:t>4 cylinder engines </a:t>
            </a:r>
            <a:r>
              <a:rPr sz="2000" spc="-5" dirty="0">
                <a:latin typeface="Carlito"/>
                <a:cs typeface="Carlito"/>
              </a:rPr>
              <a:t>that </a:t>
            </a:r>
            <a:r>
              <a:rPr sz="2000" spc="-15" dirty="0">
                <a:latin typeface="Carlito"/>
                <a:cs typeface="Carlito"/>
              </a:rPr>
              <a:t>have </a:t>
            </a:r>
            <a:r>
              <a:rPr sz="2000" spc="-10" dirty="0">
                <a:latin typeface="Carlito"/>
                <a:cs typeface="Carlito"/>
              </a:rPr>
              <a:t>lower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torque.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har char="•"/>
            </a:pPr>
            <a:endParaRPr sz="2100">
              <a:latin typeface="Carlito"/>
              <a:cs typeface="Carlito"/>
            </a:endParaRPr>
          </a:p>
          <a:p>
            <a:pPr marL="365125" marR="3813175" indent="-342900">
              <a:lnSpc>
                <a:spcPct val="100000"/>
              </a:lnSpc>
              <a:buFont typeface="Arial"/>
              <a:buChar char="•"/>
              <a:tabLst>
                <a:tab pos="365125" algn="l"/>
                <a:tab pos="365760" algn="l"/>
              </a:tabLst>
            </a:pPr>
            <a:r>
              <a:rPr sz="2000" dirty="0">
                <a:latin typeface="Carlito"/>
                <a:cs typeface="Carlito"/>
              </a:rPr>
              <a:t>Rubber timing </a:t>
            </a:r>
            <a:r>
              <a:rPr sz="2000" spc="-5" dirty="0">
                <a:latin typeface="Carlito"/>
                <a:cs typeface="Carlito"/>
              </a:rPr>
              <a:t>belts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spc="-5" dirty="0">
                <a:latin typeface="Carlito"/>
                <a:cs typeface="Carlito"/>
              </a:rPr>
              <a:t>quieter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more  efficient.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950">
              <a:latin typeface="Carlito"/>
              <a:cs typeface="Carlito"/>
            </a:endParaRPr>
          </a:p>
          <a:p>
            <a:pPr marL="365125" marR="390525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65125" algn="l"/>
                <a:tab pos="365760" algn="l"/>
              </a:tabLst>
            </a:pPr>
            <a:r>
              <a:rPr sz="2000" spc="-5" dirty="0">
                <a:latin typeface="Carlito"/>
                <a:cs typeface="Carlito"/>
              </a:rPr>
              <a:t>Timing </a:t>
            </a:r>
            <a:r>
              <a:rPr sz="2000" spc="-10" dirty="0">
                <a:latin typeface="Carlito"/>
                <a:cs typeface="Carlito"/>
              </a:rPr>
              <a:t>gears are </a:t>
            </a:r>
            <a:r>
              <a:rPr sz="2000" spc="-5" dirty="0">
                <a:latin typeface="Carlito"/>
                <a:cs typeface="Carlito"/>
              </a:rPr>
              <a:t>used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fix </a:t>
            </a:r>
            <a:r>
              <a:rPr sz="2000" spc="-10" dirty="0">
                <a:latin typeface="Carlito"/>
                <a:cs typeface="Carlito"/>
              </a:rPr>
              <a:t>stretching </a:t>
            </a:r>
            <a:r>
              <a:rPr sz="2000" spc="-5" dirty="0">
                <a:latin typeface="Carlito"/>
                <a:cs typeface="Carlito"/>
              </a:rPr>
              <a:t>or  </a:t>
            </a:r>
            <a:r>
              <a:rPr sz="2000" spc="-10" dirty="0">
                <a:latin typeface="Carlito"/>
                <a:cs typeface="Carlito"/>
              </a:rPr>
              <a:t>any </a:t>
            </a:r>
            <a:r>
              <a:rPr sz="2000" spc="-5" dirty="0">
                <a:latin typeface="Carlito"/>
                <a:cs typeface="Carlito"/>
              </a:rPr>
              <a:t>other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damage.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21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18540" y="5526430"/>
            <a:ext cx="571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66"/>
                </a:solidFill>
                <a:latin typeface="Carlito"/>
                <a:cs typeface="Carlito"/>
              </a:rPr>
              <a:t>V</a:t>
            </a:r>
            <a:r>
              <a:rPr sz="1600" b="1" dirty="0">
                <a:solidFill>
                  <a:srgbClr val="FF0066"/>
                </a:solidFill>
                <a:latin typeface="Carlito"/>
                <a:cs typeface="Carlito"/>
              </a:rPr>
              <a:t>i</a:t>
            </a:r>
            <a:r>
              <a:rPr sz="1600" b="1" spc="-10" dirty="0">
                <a:solidFill>
                  <a:srgbClr val="FF0066"/>
                </a:solidFill>
                <a:latin typeface="Carlito"/>
                <a:cs typeface="Carlito"/>
              </a:rPr>
              <a:t>de</a:t>
            </a:r>
            <a:r>
              <a:rPr sz="1600" b="1" spc="-5" dirty="0">
                <a:solidFill>
                  <a:srgbClr val="FF0066"/>
                </a:solidFill>
                <a:latin typeface="Carlito"/>
                <a:cs typeface="Carlito"/>
              </a:rPr>
              <a:t>o: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5770270"/>
            <a:ext cx="3007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Timing </a:t>
            </a: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Chain - </a:t>
            </a:r>
            <a:r>
              <a:rPr sz="1600" b="1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YouTube</a:t>
            </a:r>
            <a:r>
              <a:rPr sz="1600" b="1" u="heavy" spc="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(360p).mp4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4158" y="5911088"/>
            <a:ext cx="40201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0">
              <a:lnSpc>
                <a:spcPct val="100000"/>
              </a:lnSpc>
              <a:spcBef>
                <a:spcPts val="100"/>
              </a:spcBef>
            </a:pPr>
            <a:r>
              <a:rPr sz="1400" b="1" dirty="0" smtClean="0">
                <a:latin typeface="Carlito"/>
                <a:cs typeface="Carlito"/>
              </a:rPr>
              <a:t>Flywheel</a:t>
            </a:r>
            <a:r>
              <a:rPr sz="1400" b="1" spc="-40" dirty="0" smtClean="0">
                <a:latin typeface="Carlito"/>
                <a:cs typeface="Carlito"/>
              </a:rPr>
              <a:t> </a:t>
            </a:r>
            <a:r>
              <a:rPr sz="1400" b="1" spc="-5" dirty="0" smtClean="0">
                <a:latin typeface="Carlito"/>
                <a:cs typeface="Carlito"/>
              </a:rPr>
              <a:t>mechanism</a:t>
            </a:r>
            <a:endParaRPr sz="1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005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667000"/>
            <a:ext cx="4210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Any Questions ?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5560" y="3004820"/>
            <a:ext cx="29762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solidFill>
                  <a:srgbClr val="00B050"/>
                </a:solidFill>
                <a:latin typeface="Times New Roman"/>
                <a:cs typeface="Times New Roman"/>
              </a:rPr>
              <a:t>Thank</a:t>
            </a:r>
            <a:r>
              <a:rPr sz="5400" b="0" spc="-8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5400" b="0" dirty="0">
                <a:solidFill>
                  <a:srgbClr val="00B050"/>
                </a:solidFill>
                <a:latin typeface="Times New Roman"/>
                <a:cs typeface="Times New Roman"/>
              </a:rPr>
              <a:t>you</a:t>
            </a:r>
            <a:endParaRPr sz="5400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54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2437129"/>
            <a:ext cx="7691120" cy="1361440"/>
            <a:chOff x="838200" y="2437129"/>
            <a:chExt cx="7691120" cy="1361440"/>
          </a:xfrm>
        </p:grpSpPr>
        <p:sp>
          <p:nvSpPr>
            <p:cNvPr id="3" name="object 3"/>
            <p:cNvSpPr/>
            <p:nvPr/>
          </p:nvSpPr>
          <p:spPr>
            <a:xfrm>
              <a:off x="838200" y="2437129"/>
              <a:ext cx="7691120" cy="817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6800" y="3200399"/>
              <a:ext cx="7269480" cy="5981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533400"/>
            <a:ext cx="8001000" cy="1295400"/>
          </a:xfrm>
          <a:custGeom>
            <a:avLst/>
            <a:gdLst/>
            <a:ahLst/>
            <a:cxnLst/>
            <a:rect l="l" t="t" r="r" b="b"/>
            <a:pathLst>
              <a:path w="8001000" h="1295400">
                <a:moveTo>
                  <a:pt x="8001000" y="0"/>
                </a:moveTo>
                <a:lnTo>
                  <a:pt x="0" y="0"/>
                </a:lnTo>
                <a:lnTo>
                  <a:pt x="0" y="1295400"/>
                </a:lnTo>
                <a:lnTo>
                  <a:pt x="8001000" y="129540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8001000" cy="1295400"/>
          </a:xfrm>
          <a:prstGeom prst="rect">
            <a:avLst/>
          </a:prstGeom>
          <a:ln w="19048">
            <a:solidFill>
              <a:srgbClr val="000000"/>
            </a:solidFill>
          </a:ln>
        </p:spPr>
        <p:txBody>
          <a:bodyPr vert="horz" wrap="square" lIns="0" tIns="342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0"/>
              </a:spcBef>
            </a:pP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Classification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IC</a:t>
            </a:r>
            <a:r>
              <a:rPr sz="4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Engines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3875" y="2352675"/>
            <a:ext cx="8096250" cy="4010660"/>
            <a:chOff x="523875" y="2352675"/>
            <a:chExt cx="8096250" cy="4010660"/>
          </a:xfrm>
        </p:grpSpPr>
        <p:sp>
          <p:nvSpPr>
            <p:cNvPr id="5" name="object 5"/>
            <p:cNvSpPr/>
            <p:nvPr/>
          </p:nvSpPr>
          <p:spPr>
            <a:xfrm>
              <a:off x="533399" y="2362199"/>
              <a:ext cx="8077200" cy="3991610"/>
            </a:xfrm>
            <a:custGeom>
              <a:avLst/>
              <a:gdLst/>
              <a:ahLst/>
              <a:cxnLst/>
              <a:rect l="l" t="t" r="r" b="b"/>
              <a:pathLst>
                <a:path w="8077200" h="3991610">
                  <a:moveTo>
                    <a:pt x="8077200" y="0"/>
                  </a:moveTo>
                  <a:lnTo>
                    <a:pt x="0" y="0"/>
                  </a:lnTo>
                  <a:lnTo>
                    <a:pt x="0" y="3991610"/>
                  </a:lnTo>
                  <a:lnTo>
                    <a:pt x="8077200" y="399161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399" y="2362199"/>
              <a:ext cx="8077200" cy="3991610"/>
            </a:xfrm>
            <a:custGeom>
              <a:avLst/>
              <a:gdLst/>
              <a:ahLst/>
              <a:cxnLst/>
              <a:rect l="l" t="t" r="r" b="b"/>
              <a:pathLst>
                <a:path w="8077200" h="3991610">
                  <a:moveTo>
                    <a:pt x="4038600" y="3991610"/>
                  </a:moveTo>
                  <a:lnTo>
                    <a:pt x="0" y="3991610"/>
                  </a:lnTo>
                  <a:lnTo>
                    <a:pt x="0" y="0"/>
                  </a:lnTo>
                  <a:lnTo>
                    <a:pt x="8077200" y="0"/>
                  </a:lnTo>
                  <a:lnTo>
                    <a:pt x="8077200" y="3991610"/>
                  </a:lnTo>
                  <a:lnTo>
                    <a:pt x="4038600" y="3991610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2140" y="2319020"/>
            <a:ext cx="622490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Times New Roman"/>
                <a:cs typeface="Times New Roman"/>
              </a:rPr>
              <a:t>IC Engines are </a:t>
            </a:r>
            <a:r>
              <a:rPr sz="2400" spc="-5" dirty="0">
                <a:latin typeface="Times New Roman"/>
                <a:cs typeface="Times New Roman"/>
              </a:rPr>
              <a:t>classified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into,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545465" algn="l"/>
              </a:tabLst>
            </a:pP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(1)	</a:t>
            </a:r>
            <a:r>
              <a:rPr sz="24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Cycle </a:t>
            </a:r>
            <a:r>
              <a:rPr sz="24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operation (No </a:t>
            </a:r>
            <a:r>
              <a:rPr sz="24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Strokes per</a:t>
            </a:r>
            <a:r>
              <a:rPr sz="2400" b="1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cycle</a:t>
            </a:r>
            <a:r>
              <a:rPr sz="24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12140" y="3182620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539" y="3204210"/>
            <a:ext cx="3321050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5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Stroke cycle </a:t>
            </a:r>
            <a:r>
              <a:rPr sz="2400" spc="-5" dirty="0">
                <a:latin typeface="Times New Roman"/>
                <a:cs typeface="Times New Roman"/>
              </a:rPr>
              <a:t>Engines  Four Stroke </a:t>
            </a:r>
            <a:r>
              <a:rPr sz="2400" dirty="0">
                <a:latin typeface="Times New Roman"/>
                <a:cs typeface="Times New Roman"/>
              </a:rPr>
              <a:t>Cycle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Engines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140" y="4161790"/>
            <a:ext cx="7181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(2) </a:t>
            </a:r>
            <a:r>
              <a:rPr sz="24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Thermodynamic Cycle </a:t>
            </a:r>
            <a:r>
              <a:rPr sz="24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or </a:t>
            </a:r>
            <a:r>
              <a:rPr sz="24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Method </a:t>
            </a:r>
            <a:r>
              <a:rPr sz="24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of Heat</a:t>
            </a:r>
            <a:r>
              <a:rPr sz="2400" b="1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addition: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4507229"/>
            <a:ext cx="132715" cy="13512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5539" y="4527550"/>
            <a:ext cx="6920230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Otto </a:t>
            </a:r>
            <a:r>
              <a:rPr sz="2400" dirty="0">
                <a:latin typeface="Times New Roman"/>
                <a:cs typeface="Times New Roman"/>
              </a:rPr>
              <a:t>Cycle </a:t>
            </a:r>
            <a:r>
              <a:rPr sz="2400" spc="-5" dirty="0">
                <a:latin typeface="Times New Roman"/>
                <a:cs typeface="Times New Roman"/>
              </a:rPr>
              <a:t>Engines (Combustion at constant volume)  Diesel </a:t>
            </a:r>
            <a:r>
              <a:rPr sz="2400" dirty="0">
                <a:latin typeface="Times New Roman"/>
                <a:cs typeface="Times New Roman"/>
              </a:rPr>
              <a:t>Cycle Engines </a:t>
            </a:r>
            <a:r>
              <a:rPr sz="2400" spc="-5" dirty="0">
                <a:latin typeface="Times New Roman"/>
                <a:cs typeface="Times New Roman"/>
              </a:rPr>
              <a:t>(Combustion </a:t>
            </a:r>
            <a:r>
              <a:rPr sz="2400" dirty="0">
                <a:latin typeface="Times New Roman"/>
                <a:cs typeface="Times New Roman"/>
              </a:rPr>
              <a:t>at constant </a:t>
            </a:r>
            <a:r>
              <a:rPr sz="2400" spc="-5" dirty="0">
                <a:latin typeface="Times New Roman"/>
                <a:cs typeface="Times New Roman"/>
              </a:rPr>
              <a:t>Pressure)  </a:t>
            </a:r>
            <a:r>
              <a:rPr sz="2400" spc="-10" dirty="0">
                <a:latin typeface="Times New Roman"/>
                <a:cs typeface="Times New Roman"/>
              </a:rPr>
              <a:t>Semi </a:t>
            </a:r>
            <a:r>
              <a:rPr sz="2400" spc="-5" dirty="0">
                <a:latin typeface="Times New Roman"/>
                <a:cs typeface="Times New Roman"/>
              </a:rPr>
              <a:t>Diesel </a:t>
            </a:r>
            <a:r>
              <a:rPr sz="2400" dirty="0">
                <a:latin typeface="Times New Roman"/>
                <a:cs typeface="Times New Roman"/>
              </a:rPr>
              <a:t>Engines </a:t>
            </a:r>
            <a:r>
              <a:rPr sz="2400" spc="-5" dirty="0">
                <a:latin typeface="Times New Roman"/>
                <a:cs typeface="Times New Roman"/>
              </a:rPr>
              <a:t>(Dual Combustion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Engines)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7086600" cy="1295400"/>
          </a:xfrm>
          <a:custGeom>
            <a:avLst/>
            <a:gdLst/>
            <a:ahLst/>
            <a:cxnLst/>
            <a:rect l="l" t="t" r="r" b="b"/>
            <a:pathLst>
              <a:path w="7086600" h="1295400">
                <a:moveTo>
                  <a:pt x="7086600" y="0"/>
                </a:moveTo>
                <a:lnTo>
                  <a:pt x="0" y="0"/>
                </a:lnTo>
                <a:lnTo>
                  <a:pt x="0" y="1295400"/>
                </a:lnTo>
                <a:lnTo>
                  <a:pt x="7086600" y="129540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533400"/>
            <a:ext cx="7086600" cy="1295400"/>
          </a:xfrm>
          <a:prstGeom prst="rect">
            <a:avLst/>
          </a:prstGeom>
          <a:ln w="19048">
            <a:solidFill>
              <a:srgbClr val="000000"/>
            </a:solidFill>
          </a:ln>
        </p:spPr>
        <p:txBody>
          <a:bodyPr vert="horz" wrap="square" lIns="0" tIns="3429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2700"/>
              </a:spcBef>
            </a:pP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Classification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IC</a:t>
            </a:r>
            <a:r>
              <a:rPr sz="4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Engines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7275" y="2352675"/>
            <a:ext cx="7029450" cy="4142740"/>
            <a:chOff x="1057275" y="2352675"/>
            <a:chExt cx="7029450" cy="4142740"/>
          </a:xfrm>
        </p:grpSpPr>
        <p:sp>
          <p:nvSpPr>
            <p:cNvPr id="5" name="object 5"/>
            <p:cNvSpPr/>
            <p:nvPr/>
          </p:nvSpPr>
          <p:spPr>
            <a:xfrm>
              <a:off x="1066800" y="2362200"/>
              <a:ext cx="7010400" cy="4123690"/>
            </a:xfrm>
            <a:custGeom>
              <a:avLst/>
              <a:gdLst/>
              <a:ahLst/>
              <a:cxnLst/>
              <a:rect l="l" t="t" r="r" b="b"/>
              <a:pathLst>
                <a:path w="7010400" h="4123690">
                  <a:moveTo>
                    <a:pt x="7010400" y="0"/>
                  </a:moveTo>
                  <a:lnTo>
                    <a:pt x="0" y="0"/>
                  </a:lnTo>
                  <a:lnTo>
                    <a:pt x="0" y="4123690"/>
                  </a:lnTo>
                  <a:lnTo>
                    <a:pt x="7010400" y="412369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2362200"/>
              <a:ext cx="7010400" cy="4123690"/>
            </a:xfrm>
            <a:custGeom>
              <a:avLst/>
              <a:gdLst/>
              <a:ahLst/>
              <a:cxnLst/>
              <a:rect l="l" t="t" r="r" b="b"/>
              <a:pathLst>
                <a:path w="7010400" h="4123690">
                  <a:moveTo>
                    <a:pt x="3505200" y="4123690"/>
                  </a:moveTo>
                  <a:lnTo>
                    <a:pt x="0" y="4123690"/>
                  </a:lnTo>
                  <a:lnTo>
                    <a:pt x="0" y="0"/>
                  </a:lnTo>
                  <a:lnTo>
                    <a:pt x="7010400" y="0"/>
                  </a:lnTo>
                  <a:lnTo>
                    <a:pt x="7010400" y="4123690"/>
                  </a:lnTo>
                  <a:lnTo>
                    <a:pt x="3505200" y="4123690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58239" y="2395220"/>
            <a:ext cx="36099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(3) </a:t>
            </a:r>
            <a:r>
              <a:rPr sz="2800" b="1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Types </a:t>
            </a:r>
            <a:r>
              <a:rPr sz="28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800" b="1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Fuel Used</a:t>
            </a:r>
            <a:r>
              <a:rPr sz="28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58690" y="27940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58239" y="2797809"/>
            <a:ext cx="137795" cy="15709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691639" y="2823210"/>
            <a:ext cx="2231390" cy="156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207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Petrol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Engines  Diesel Engines  Gas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Engines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8239" y="4455159"/>
            <a:ext cx="32042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28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4) </a:t>
            </a:r>
            <a:r>
              <a:rPr sz="28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Ignition Method</a:t>
            </a:r>
            <a:r>
              <a:rPr sz="2800" b="1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8239" y="4860290"/>
            <a:ext cx="137795" cy="10541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90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1639" y="4881879"/>
            <a:ext cx="4022090" cy="105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208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Spark Ignition (SI)  Compression Ignition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(CI)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533400"/>
            <a:ext cx="7086600" cy="1295400"/>
          </a:xfrm>
          <a:custGeom>
            <a:avLst/>
            <a:gdLst/>
            <a:ahLst/>
            <a:cxnLst/>
            <a:rect l="l" t="t" r="r" b="b"/>
            <a:pathLst>
              <a:path w="7086600" h="1295400">
                <a:moveTo>
                  <a:pt x="7086600" y="0"/>
                </a:moveTo>
                <a:lnTo>
                  <a:pt x="0" y="0"/>
                </a:lnTo>
                <a:lnTo>
                  <a:pt x="0" y="1295400"/>
                </a:lnTo>
                <a:lnTo>
                  <a:pt x="7086600" y="129540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533400"/>
            <a:ext cx="7086600" cy="1295400"/>
          </a:xfrm>
          <a:prstGeom prst="rect">
            <a:avLst/>
          </a:prstGeom>
          <a:ln w="19048">
            <a:solidFill>
              <a:srgbClr val="000000"/>
            </a:solidFill>
          </a:ln>
        </p:spPr>
        <p:txBody>
          <a:bodyPr vert="horz" wrap="square" lIns="0" tIns="3429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2700"/>
              </a:spcBef>
            </a:pP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Classification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IC</a:t>
            </a:r>
            <a:r>
              <a:rPr sz="4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Engines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7275" y="2352675"/>
            <a:ext cx="7029450" cy="4010660"/>
            <a:chOff x="1057275" y="2352675"/>
            <a:chExt cx="7029450" cy="4010660"/>
          </a:xfrm>
        </p:grpSpPr>
        <p:sp>
          <p:nvSpPr>
            <p:cNvPr id="5" name="object 5"/>
            <p:cNvSpPr/>
            <p:nvPr/>
          </p:nvSpPr>
          <p:spPr>
            <a:xfrm>
              <a:off x="1066800" y="2362199"/>
              <a:ext cx="7010400" cy="3991610"/>
            </a:xfrm>
            <a:custGeom>
              <a:avLst/>
              <a:gdLst/>
              <a:ahLst/>
              <a:cxnLst/>
              <a:rect l="l" t="t" r="r" b="b"/>
              <a:pathLst>
                <a:path w="7010400" h="3991610">
                  <a:moveTo>
                    <a:pt x="7010400" y="0"/>
                  </a:moveTo>
                  <a:lnTo>
                    <a:pt x="0" y="0"/>
                  </a:lnTo>
                  <a:lnTo>
                    <a:pt x="0" y="3991610"/>
                  </a:lnTo>
                  <a:lnTo>
                    <a:pt x="7010400" y="399161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2362199"/>
              <a:ext cx="7010400" cy="3991610"/>
            </a:xfrm>
            <a:custGeom>
              <a:avLst/>
              <a:gdLst/>
              <a:ahLst/>
              <a:cxnLst/>
              <a:rect l="l" t="t" r="r" b="b"/>
              <a:pathLst>
                <a:path w="7010400" h="3991610">
                  <a:moveTo>
                    <a:pt x="3505200" y="3991610"/>
                  </a:moveTo>
                  <a:lnTo>
                    <a:pt x="0" y="3991610"/>
                  </a:lnTo>
                  <a:lnTo>
                    <a:pt x="0" y="0"/>
                  </a:lnTo>
                  <a:lnTo>
                    <a:pt x="7010400" y="0"/>
                  </a:lnTo>
                  <a:lnTo>
                    <a:pt x="7010400" y="3991610"/>
                  </a:lnTo>
                  <a:lnTo>
                    <a:pt x="3505200" y="3991610"/>
                  </a:lnTo>
                  <a:close/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45539" y="2319020"/>
            <a:ext cx="6026785" cy="35598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(5) </a:t>
            </a:r>
            <a:r>
              <a:rPr sz="24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Cooling</a:t>
            </a:r>
            <a:r>
              <a:rPr sz="24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System:</a:t>
            </a:r>
            <a:endParaRPr sz="2400" dirty="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Times New Roman"/>
                <a:cs typeface="Times New Roman"/>
              </a:rPr>
              <a:t>Air </a:t>
            </a:r>
            <a:r>
              <a:rPr sz="2400" dirty="0">
                <a:latin typeface="Times New Roman"/>
                <a:cs typeface="Times New Roman"/>
              </a:rPr>
              <a:t>cooled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Engines</a:t>
            </a:r>
            <a:endParaRPr sz="2400" dirty="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Times New Roman"/>
                <a:cs typeface="Times New Roman"/>
              </a:rPr>
              <a:t>Water Cooled Engines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(6) </a:t>
            </a:r>
            <a:r>
              <a:rPr sz="2400" b="1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Valves Location</a:t>
            </a:r>
            <a:r>
              <a:rPr sz="2400" b="1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:</a:t>
            </a:r>
            <a:endParaRPr sz="2400" dirty="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Times New Roman"/>
                <a:cs typeface="Times New Roman"/>
              </a:rPr>
              <a:t>L </a:t>
            </a:r>
            <a:r>
              <a:rPr sz="2400" spc="-5" dirty="0">
                <a:latin typeface="Times New Roman"/>
                <a:cs typeface="Times New Roman"/>
              </a:rPr>
              <a:t>head (Side </a:t>
            </a:r>
            <a:r>
              <a:rPr sz="2400" dirty="0">
                <a:latin typeface="Times New Roman"/>
                <a:cs typeface="Times New Roman"/>
              </a:rPr>
              <a:t>valve) engine</a:t>
            </a:r>
          </a:p>
          <a:p>
            <a:pPr marL="120014" indent="-107950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Times New Roman"/>
                <a:cs typeface="Times New Roman"/>
              </a:rPr>
              <a:t>T </a:t>
            </a:r>
            <a:r>
              <a:rPr sz="2400" spc="-5" dirty="0">
                <a:latin typeface="Times New Roman"/>
                <a:cs typeface="Times New Roman"/>
              </a:rPr>
              <a:t>Head (Side </a:t>
            </a:r>
            <a:r>
              <a:rPr sz="2400" dirty="0">
                <a:latin typeface="Times New Roman"/>
                <a:cs typeface="Times New Roman"/>
              </a:rPr>
              <a:t>valve)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engine</a:t>
            </a:r>
          </a:p>
          <a:p>
            <a:pPr marL="193040" indent="-180340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93040" algn="l"/>
              </a:tabLst>
            </a:pPr>
            <a:r>
              <a:rPr sz="2400" dirty="0">
                <a:latin typeface="Times New Roman"/>
                <a:cs typeface="Times New Roman"/>
              </a:rPr>
              <a:t>I </a:t>
            </a:r>
            <a:r>
              <a:rPr sz="2400" spc="-5" dirty="0">
                <a:latin typeface="Times New Roman"/>
                <a:cs typeface="Times New Roman"/>
              </a:rPr>
              <a:t>head </a:t>
            </a:r>
            <a:r>
              <a:rPr sz="2400" dirty="0">
                <a:latin typeface="Times New Roman"/>
                <a:cs typeface="Times New Roman"/>
              </a:rPr>
              <a:t>(over head valve)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engine</a:t>
            </a:r>
          </a:p>
          <a:p>
            <a:pPr marL="120014" indent="-107950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Times New Roman"/>
                <a:cs typeface="Times New Roman"/>
              </a:rPr>
              <a:t>F </a:t>
            </a:r>
            <a:r>
              <a:rPr sz="2400" spc="-5" dirty="0">
                <a:latin typeface="Times New Roman"/>
                <a:cs typeface="Times New Roman"/>
              </a:rPr>
              <a:t>head </a:t>
            </a:r>
            <a:r>
              <a:rPr sz="2400" dirty="0">
                <a:latin typeface="Times New Roman"/>
                <a:cs typeface="Times New Roman"/>
              </a:rPr>
              <a:t>(over </a:t>
            </a:r>
            <a:r>
              <a:rPr sz="2400" spc="-5" dirty="0">
                <a:latin typeface="Times New Roman"/>
                <a:cs typeface="Times New Roman"/>
              </a:rPr>
              <a:t>head </a:t>
            </a:r>
            <a:r>
              <a:rPr sz="2400" dirty="0">
                <a:latin typeface="Times New Roman"/>
                <a:cs typeface="Times New Roman"/>
              </a:rPr>
              <a:t>inlet and </a:t>
            </a:r>
            <a:r>
              <a:rPr sz="2400" spc="-5" dirty="0">
                <a:latin typeface="Times New Roman"/>
                <a:cs typeface="Times New Roman"/>
              </a:rPr>
              <a:t>side </a:t>
            </a:r>
            <a:r>
              <a:rPr sz="2400" dirty="0">
                <a:latin typeface="Times New Roman"/>
                <a:cs typeface="Times New Roman"/>
              </a:rPr>
              <a:t>exhaust)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engine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2115</Words>
  <Application>Microsoft Office PowerPoint</Application>
  <PresentationFormat>On-screen Show (4:3)</PresentationFormat>
  <Paragraphs>361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Carlito</vt:lpstr>
      <vt:lpstr>Courier New</vt:lpstr>
      <vt:lpstr>Palladio Uralic</vt:lpstr>
      <vt:lpstr>Times New Roman</vt:lpstr>
      <vt:lpstr>Wingdings</vt:lpstr>
      <vt:lpstr>Office Theme</vt:lpstr>
      <vt:lpstr>WELLCOME TO MY PRESENTATION</vt:lpstr>
      <vt:lpstr>Subject : Thermodynamics And Heat Engine</vt:lpstr>
      <vt:lpstr>Internal Combustion Engines </vt:lpstr>
      <vt:lpstr>Introduction</vt:lpstr>
      <vt:lpstr>Classification of Heat Engines</vt:lpstr>
      <vt:lpstr>PowerPoint Presentation</vt:lpstr>
      <vt:lpstr>Classification of IC Engines</vt:lpstr>
      <vt:lpstr>Classification of IC Engines</vt:lpstr>
      <vt:lpstr>Classification of IC Engines</vt:lpstr>
      <vt:lpstr>I.C ENGINE TERMINOLGOGY</vt:lpstr>
      <vt:lpstr>I.C ENGINE TERMINOLGOGY</vt:lpstr>
      <vt:lpstr>I.C ENGINE TERMINOLGOGY</vt:lpstr>
      <vt:lpstr>PowerPoint Presentation</vt:lpstr>
      <vt:lpstr>PowerPoint Presentation</vt:lpstr>
      <vt:lpstr>PowerPoint Presentation</vt:lpstr>
      <vt:lpstr>Comparison between Four stroke cycle and two  stroke cycle engine (Merits and Demerits)</vt:lpstr>
      <vt:lpstr>Comparison between Four stroke cycle and two  stroke cycle engine (Merits and Demerits)</vt:lpstr>
      <vt:lpstr>PowerPoint Presentation</vt:lpstr>
      <vt:lpstr>PowerPoint Presentation</vt:lpstr>
      <vt:lpstr>PowerPoint Presentation</vt:lpstr>
      <vt:lpstr>PowerPoint Presentation</vt:lpstr>
      <vt:lpstr>Cylinder Block</vt:lpstr>
      <vt:lpstr>PowerPoint Presentation</vt:lpstr>
      <vt:lpstr>PowerPoint Presentation</vt:lpstr>
      <vt:lpstr>According to the cylinder arrangement in the engine it  is classified as follows :</vt:lpstr>
      <vt:lpstr>Cylinder Head</vt:lpstr>
      <vt:lpstr>PowerPoint Presentation</vt:lpstr>
      <vt:lpstr>PowerPoint Presentation</vt:lpstr>
      <vt:lpstr>Spark plug</vt:lpstr>
      <vt:lpstr>PowerPoint Presentation</vt:lpstr>
      <vt:lpstr>Types of Spark Plugs</vt:lpstr>
      <vt:lpstr>What happens when a plug is too cold?</vt:lpstr>
      <vt:lpstr>What happens when spark plug is too  hot?</vt:lpstr>
      <vt:lpstr>Piston and Piston Ring</vt:lpstr>
      <vt:lpstr>PowerPoint Presentation</vt:lpstr>
      <vt:lpstr>PowerPoint Presentation</vt:lpstr>
      <vt:lpstr>Connecting Rod</vt:lpstr>
      <vt:lpstr>PowerPoint Presentation</vt:lpstr>
      <vt:lpstr>Fuel Injector</vt:lpstr>
      <vt:lpstr>PowerPoint Presentation</vt:lpstr>
      <vt:lpstr>Valves</vt:lpstr>
      <vt:lpstr>PowerPoint Presentation</vt:lpstr>
      <vt:lpstr>Camshaft</vt:lpstr>
      <vt:lpstr>PowerPoint Presentation</vt:lpstr>
      <vt:lpstr>Camshaft can be either –</vt:lpstr>
      <vt:lpstr>crankshaft</vt:lpstr>
      <vt:lpstr>PowerPoint Presentation</vt:lpstr>
      <vt:lpstr>PowerPoint Presentation</vt:lpstr>
      <vt:lpstr>Flywheel</vt:lpstr>
      <vt:lpstr>efficiently store rotational energy.</vt:lpstr>
      <vt:lpstr>Timing Chain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Combustion Engines</dc:title>
  <dc:creator>Ashraful Hoque</dc:creator>
  <cp:lastModifiedBy>Ashraful Hoque</cp:lastModifiedBy>
  <cp:revision>23</cp:revision>
  <dcterms:created xsi:type="dcterms:W3CDTF">2020-05-07T08:39:02Z</dcterms:created>
  <dcterms:modified xsi:type="dcterms:W3CDTF">2020-05-28T16:13:41Z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2018-08-02T00:00:00Z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2020-05-07T00:00:00Z</vt:filetime>
  </property>
</Properties>
</file>