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959" r:id="rId2"/>
    <p:sldMasterId id="2147483971" r:id="rId3"/>
    <p:sldMasterId id="2147483983" r:id="rId4"/>
    <p:sldMasterId id="2147483995" r:id="rId5"/>
  </p:sldMasterIdLst>
  <p:sldIdLst>
    <p:sldId id="270" r:id="rId6"/>
    <p:sldId id="257" r:id="rId7"/>
    <p:sldId id="283" r:id="rId8"/>
    <p:sldId id="278" r:id="rId9"/>
    <p:sldId id="279" r:id="rId10"/>
    <p:sldId id="280" r:id="rId11"/>
    <p:sldId id="272" r:id="rId12"/>
    <p:sldId id="263" r:id="rId13"/>
    <p:sldId id="281" r:id="rId14"/>
    <p:sldId id="264" r:id="rId15"/>
    <p:sldId id="275" r:id="rId16"/>
    <p:sldId id="274" r:id="rId17"/>
    <p:sldId id="277" r:id="rId18"/>
    <p:sldId id="267" r:id="rId19"/>
    <p:sldId id="26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78" autoAdjust="0"/>
    <p:restoredTop sz="94660"/>
  </p:normalViewPr>
  <p:slideViewPr>
    <p:cSldViewPr snapToGrid="0">
      <p:cViewPr>
        <p:scale>
          <a:sx n="90" d="100"/>
          <a:sy n="90" d="100"/>
        </p:scale>
        <p:origin x="192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1859786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9"/>
            <a:ext cx="812800" cy="365125"/>
          </a:xfrm>
        </p:spPr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5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74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4" y="185978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5"/>
            <a:ext cx="812800" cy="365125"/>
          </a:xfrm>
        </p:spPr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5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74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0" y="1859776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9"/>
            <a:ext cx="812800" cy="365125"/>
          </a:xfrm>
        </p:spPr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74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174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4" y="185976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8" y="185978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1"/>
            <a:ext cx="812800" cy="365125"/>
          </a:xfrm>
        </p:spPr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74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174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81"/>
            <a:ext cx="812800" cy="365125"/>
          </a:xfrm>
        </p:spPr>
        <p:txBody>
          <a:bodyPr/>
          <a:lstStyle/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5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174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8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8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advClick="0" advTm="2174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advClick="0" advTm="2174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 advClick="0" advTm="2174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advClick="0" advTm="2174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250FDE-7C3D-427A-80F8-552AD098709D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B325B-BFBD-48DE-9A2C-F3FEF93AFF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advClick="0" advTm="2174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10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4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5.wa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8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8B7C41-1D1B-46DF-9425-2BF5BFC80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57" y="675249"/>
            <a:ext cx="10269016" cy="5722036"/>
          </a:xfrm>
          <a:noFill/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স্ট্রাকচারাল</a:t>
            </a:r>
            <a:r>
              <a:rPr lang="en-US" sz="3200" b="1" dirty="0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মেকানিক্স</a:t>
            </a:r>
            <a:endParaRPr lang="en-US" sz="3200" b="1" dirty="0">
              <a:solidFill>
                <a:schemeClr val="accent3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STRUCTURAL 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MECHANICS(66441) </a:t>
            </a:r>
            <a:endParaRPr lang="en-US" sz="2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          </a:t>
            </a:r>
          </a:p>
          <a:p>
            <a:endParaRPr lang="en-US" sz="3200" b="1" dirty="0" smtClean="0">
              <a:solidFill>
                <a:schemeClr val="tx1"/>
              </a:solidFill>
              <a:latin typeface="Shonar Bangla" pitchFamily="34" charset="0"/>
            </a:endParaRPr>
          </a:p>
          <a:p>
            <a:r>
              <a:rPr lang="en-US" sz="3200" dirty="0" smtClean="0"/>
              <a:t>                                             Presented by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                                                                           FARHANA YESMIN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                                                                           Instructor civil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                     Dhaka Polytechnic Institute , Dhaka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02B2F5F-4B38-42DC-8D94-C9023ADEF547}"/>
              </a:ext>
            </a:extLst>
          </p:cNvPr>
          <p:cNvCxnSpPr/>
          <p:nvPr/>
        </p:nvCxnSpPr>
        <p:spPr>
          <a:xfrm>
            <a:off x="2982350" y="2053883"/>
            <a:ext cx="7258929" cy="1406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FA987B6-14F9-4F4C-8D86-3153C63EE040}"/>
              </a:ext>
            </a:extLst>
          </p:cNvPr>
          <p:cNvCxnSpPr/>
          <p:nvPr/>
        </p:nvCxnSpPr>
        <p:spPr>
          <a:xfrm>
            <a:off x="4892038" y="2593257"/>
            <a:ext cx="2217422" cy="2040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6D9059-ED7E-4C4D-BF65-E208ADA48D7D}"/>
              </a:ext>
            </a:extLst>
          </p:cNvPr>
          <p:cNvSpPr txBox="1"/>
          <p:nvPr/>
        </p:nvSpPr>
        <p:spPr>
          <a:xfrm>
            <a:off x="2863970" y="2698765"/>
            <a:ext cx="668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gondhaMJ" pitchFamily="2" charset="0"/>
              </a:rPr>
              <a:t>e‡ji</a:t>
            </a:r>
            <a:r>
              <a:rPr lang="en-US" sz="4000" dirty="0" smtClean="0">
                <a:latin typeface="SutonnyMJ" pitchFamily="2" charset="0"/>
                <a:cs typeface="Sugondha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gondhaMJ" pitchFamily="2" charset="0"/>
              </a:rPr>
              <a:t>gv‡gÈ</a:t>
            </a:r>
            <a:r>
              <a:rPr lang="en-US" sz="4000" dirty="0" smtClean="0">
                <a:latin typeface="SutonnyMJ" pitchFamily="2" charset="0"/>
                <a:cs typeface="SugondhaMJ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(Moment Of Forces)  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67190D-3FFB-43EA-A4D8-B19CF45B474E}"/>
              </a:ext>
            </a:extLst>
          </p:cNvPr>
          <p:cNvSpPr txBox="1"/>
          <p:nvPr/>
        </p:nvSpPr>
        <p:spPr>
          <a:xfrm>
            <a:off x="4054424" y="2038561"/>
            <a:ext cx="42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honar Bangla" pitchFamily="34" charset="0"/>
              </a:rPr>
              <a:t>Z„Zxq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honar Bangla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pic>
        <p:nvPicPr>
          <p:cNvPr id="12" name="~PP2227.WAV">
            <a:hlinkClick r:id="" action="ppaction://media"/>
          </p:cNvPr>
          <p:cNvPicPr>
            <a:picLocks noRot="1" noChangeAspect="1"/>
          </p:cNvPicPr>
          <p:nvPr>
            <a:wavAudioFile r:embed="rId1" name="~PP2227.WAV"/>
          </p:nvPr>
        </p:nvPicPr>
        <p:blipFill>
          <a:blip r:embed="rId3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078837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81E31C-04B0-4FD2-A9C4-45F3C06E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u="sng" dirty="0">
                <a:latin typeface="SutonnyMJ" pitchFamily="2" charset="0"/>
              </a:rPr>
              <a:t>G </a:t>
            </a:r>
            <a:r>
              <a:rPr lang="en-US" sz="6000" b="1" u="sng" dirty="0" err="1">
                <a:latin typeface="SutonnyMJ" pitchFamily="2" charset="0"/>
              </a:rPr>
              <a:t>Aa¨v‡qi</a:t>
            </a:r>
            <a:r>
              <a:rPr lang="en-US" sz="6000" b="1" u="sng" dirty="0">
                <a:latin typeface="SutonnyMJ" pitchFamily="2" charset="0"/>
              </a:rPr>
              <a:t> </a:t>
            </a:r>
            <a:r>
              <a:rPr lang="en-US" sz="6000" b="1" u="sng" dirty="0" err="1">
                <a:latin typeface="SutonnyMJ" pitchFamily="2" charset="0"/>
              </a:rPr>
              <a:t>cÖ‡qvRbxq</a:t>
            </a:r>
            <a:r>
              <a:rPr lang="en-US" sz="6000" b="1" u="sng" dirty="0">
                <a:latin typeface="SutonnyMJ" pitchFamily="2" charset="0"/>
              </a:rPr>
              <a:t> </a:t>
            </a:r>
            <a:r>
              <a:rPr lang="en-US" sz="6000" b="1" u="sng" dirty="0" err="1">
                <a:latin typeface="SutonnyMJ" pitchFamily="2" charset="0"/>
              </a:rPr>
              <a:t>m~Îvewj</a:t>
            </a:r>
            <a:endParaRPr lang="en-US" sz="6000" b="1" u="sng" dirty="0">
              <a:latin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CB7B4-42E6-4B92-8BD9-B4E5F5A1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</a:rPr>
              <a:t>gv‡g›U</a:t>
            </a:r>
            <a:r>
              <a:rPr lang="en-US" b="1" dirty="0">
                <a:latin typeface="SutonnyMJ" pitchFamily="2" charset="0"/>
              </a:rPr>
              <a:t>, </a:t>
            </a:r>
            <a:r>
              <a:rPr lang="en-US" dirty="0" smtClean="0">
                <a:latin typeface="Arial Narrow" pitchFamily="34" charset="0"/>
              </a:rPr>
              <a:t>M</a:t>
            </a:r>
            <a:r>
              <a:rPr lang="en-US" dirty="0" smtClean="0">
                <a:latin typeface="SutonnyMJ" pitchFamily="2" charset="0"/>
              </a:rPr>
              <a:t>= </a:t>
            </a:r>
            <a:r>
              <a:rPr lang="en-US" dirty="0" err="1">
                <a:latin typeface="SutonnyMJ" pitchFamily="2" charset="0"/>
              </a:rPr>
              <a:t>ej</a:t>
            </a:r>
            <a:r>
              <a:rPr lang="en-US" dirty="0">
                <a:latin typeface="SutonnyMJ" pitchFamily="2" charset="0"/>
                <a:cs typeface="BurigangaOMJ" panose="00000400000000000000" pitchFamily="2" charset="0"/>
              </a:rPr>
              <a:t>× </a:t>
            </a:r>
            <a:r>
              <a:rPr lang="en-US" dirty="0" err="1">
                <a:latin typeface="SutonnyMJ" pitchFamily="2" charset="0"/>
                <a:cs typeface="BurigangaOMJ" panose="00000400000000000000" pitchFamily="2" charset="0"/>
              </a:rPr>
              <a:t>jvw</a:t>
            </a:r>
            <a:r>
              <a:rPr lang="en-US" dirty="0">
                <a:latin typeface="SutonnyMJ" pitchFamily="2" charset="0"/>
                <a:cs typeface="BurigangaOMJ" panose="00000400000000000000" pitchFamily="2" charset="0"/>
              </a:rPr>
              <a:t>¤^K `~</a:t>
            </a:r>
            <a:r>
              <a:rPr lang="en-US" dirty="0" err="1">
                <a:latin typeface="SutonnyMJ" pitchFamily="2" charset="0"/>
                <a:cs typeface="BurigangaOMJ" panose="00000400000000000000" pitchFamily="2" charset="0"/>
              </a:rPr>
              <a:t>iZ</a:t>
            </a:r>
            <a:r>
              <a:rPr lang="en-US" dirty="0">
                <a:latin typeface="SutonnyMJ" pitchFamily="2" charset="0"/>
                <a:cs typeface="BurigangaOMJ" panose="00000400000000000000" pitchFamily="2" charset="0"/>
              </a:rPr>
              <a:t>¡</a:t>
            </a:r>
          </a:p>
          <a:p>
            <a:r>
              <a:rPr lang="en-US" dirty="0" smtClean="0">
                <a:latin typeface="Arial Narrow" pitchFamily="34" charset="0"/>
                <a:cs typeface="BurigangaOMJ" panose="00000400000000000000" pitchFamily="2" charset="0"/>
              </a:rPr>
              <a:t>M = F*D</a:t>
            </a:r>
            <a:endParaRPr lang="en-US" dirty="0">
              <a:latin typeface="Arial Narrow" pitchFamily="34" charset="0"/>
              <a:cs typeface="BurigangaOMJ" panose="00000400000000000000" pitchFamily="2" charset="0"/>
            </a:endParaRPr>
          </a:p>
          <a:p>
            <a:r>
              <a:rPr lang="en-US" dirty="0" smtClean="0">
                <a:latin typeface="SutonnyMJ" pitchFamily="2" charset="0"/>
                <a:cs typeface="BurigangaOMJ" panose="00000400000000000000" pitchFamily="2" charset="0"/>
              </a:rPr>
              <a:t>GKK : </a:t>
            </a:r>
            <a:r>
              <a:rPr lang="en-US" dirty="0" smtClean="0">
                <a:latin typeface="Arial Narrow" pitchFamily="34" charset="0"/>
                <a:cs typeface="BurigangaOMJ" panose="00000400000000000000" pitchFamily="2" charset="0"/>
              </a:rPr>
              <a:t>kg-m, N-cm,</a:t>
            </a:r>
            <a:endParaRPr lang="en-US" dirty="0">
              <a:latin typeface="Arial Narrow" pitchFamily="34" charset="0"/>
              <a:cs typeface="BurigangaOMJ" panose="00000400000000000000" pitchFamily="2" charset="0"/>
            </a:endParaRPr>
          </a:p>
          <a:p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Nwoi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KvUvi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w`‡K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n‡j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(+)</a:t>
            </a:r>
          </a:p>
          <a:p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Nwoi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KvUvi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wecixZ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w`‡K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BurigangaOMJ" panose="00000400000000000000" pitchFamily="2" charset="0"/>
              </a:rPr>
              <a:t>n‡j</a:t>
            </a:r>
            <a:r>
              <a:rPr lang="en-US" b="1" dirty="0">
                <a:latin typeface="SutonnyMJ" pitchFamily="2" charset="0"/>
                <a:cs typeface="BurigangaOMJ" panose="00000400000000000000" pitchFamily="2" charset="0"/>
              </a:rPr>
              <a:t> (-)</a:t>
            </a:r>
          </a:p>
          <a:p>
            <a:endParaRPr lang="en-US" dirty="0">
              <a:latin typeface="SutonnyMJ" pitchFamily="2" charset="0"/>
              <a:cs typeface="BurigangaOMJ" panose="00000400000000000000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5" name="~PP1550.WAV">
            <a:hlinkClick r:id="" action="ppaction://media"/>
          </p:cNvPr>
          <p:cNvPicPr>
            <a:picLocks noRot="1" noChangeAspect="1"/>
          </p:cNvPicPr>
          <p:nvPr>
            <a:wavAudioFile r:embed="rId2" name="~PP1550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26719413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15660" y="646981"/>
            <a:ext cx="7772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D`vniY-1|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wP‡Î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ABC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µ¨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vsK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Dci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`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ywU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Ki‡Q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we›`y‡Z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`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y‡Uvi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KZ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µ¨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vsKwU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Nyi‡e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1" name="Picture 1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139" y="1664898"/>
            <a:ext cx="5141344" cy="158726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41867" y="3234267"/>
            <a:ext cx="103705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86400" algn="r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mgvavb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wb‡q</a:t>
            </a:r>
            <a:endParaRPr lang="en-US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= 200 sin45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400 sin60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lang="en-US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 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742.10 kg-cm.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myZivs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µ</a:t>
            </a:r>
            <a:r>
              <a:rPr lang="en-US" sz="2400" dirty="0" err="1" smtClean="0"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sKwU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Nwoi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wecixZ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Nyi‡e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|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" name="~PP2235.WAV">
            <a:hlinkClick r:id="" action="ppaction://media"/>
          </p:cNvPr>
          <p:cNvPicPr>
            <a:picLocks noRot="1" noChangeAspect="1"/>
          </p:cNvPicPr>
          <p:nvPr>
            <a:wavAudioFile r:embed="rId1" name="~PP2235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4-Add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698" y="1207697"/>
            <a:ext cx="4520242" cy="2294627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30038" y="439947"/>
            <a:ext cx="10751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D`vniY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wPÎvbyhvqx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µ¨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vs‡Ki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Dci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`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ywU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Kwi‡Z‡Q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ejØ‡qi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KZ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µ¨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vsKwU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Nyi‡e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33245" y="3140014"/>
            <a:ext cx="70920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175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mgvavb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wb‡q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= 500 sin30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60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200 sin60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35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	= 8937.82 kg-cm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myZivs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µ¨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vsKwU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Nwoi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Nyi‡e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|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" name="~PP3906.WAV">
            <a:hlinkClick r:id="" action="ppaction://media"/>
          </p:cNvPr>
          <p:cNvPicPr>
            <a:picLocks noRot="1" noChangeAspect="1"/>
          </p:cNvPicPr>
          <p:nvPr>
            <a:wavAudioFile r:embed="rId1" name="~PP3906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6980" y="1975449"/>
          <a:ext cx="6400801" cy="4096385"/>
        </p:xfrm>
        <a:graphic>
          <a:graphicData uri="http://schemas.openxmlformats.org/drawingml/2006/table">
            <a:tbl>
              <a:tblPr/>
              <a:tblGrid>
                <a:gridCol w="4639072"/>
                <a:gridCol w="1761729"/>
              </a:tblGrid>
              <a:tr h="233276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g‡qi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evSv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=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50 kg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Q‡ji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evSv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=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300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Bookman Old Style"/>
                          <a:ea typeface="SimSun"/>
                          <a:cs typeface="Times New Roman"/>
                        </a:rPr>
                        <a:t>50 =250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kg.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g‡b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Kwi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, 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QwjwU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†_‡K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x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wgUvi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`~‡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i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we›`y‡Z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IRbwU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Szjv‡Z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nB‡e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|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we›`y‡Z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†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gv‡g›U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wb‡q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Avgiv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cvB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,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250 (x) = (50) (2.5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 x)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ev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250x + 50x = 50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 2.5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320" marR="0" indent="-27432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SutonnyMJ"/>
                          <a:ea typeface="SimSun"/>
                          <a:cs typeface="Times New Roman"/>
                        </a:rPr>
                        <a:t>ev</a:t>
                      </a:r>
                      <a:r>
                        <a:rPr lang="en-US" sz="2400" dirty="0">
                          <a:latin typeface="SutonnyMJ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300x = 125 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320" marR="0" indent="-27432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  <a:sym typeface="Symbol"/>
                        </a:rPr>
                        <a:t></a:t>
                      </a:r>
                      <a:r>
                        <a:rPr lang="en-US" sz="2400" dirty="0">
                          <a:latin typeface="Bookman Old Style"/>
                          <a:ea typeface="SimSun"/>
                          <a:cs typeface="Times New Roman"/>
                        </a:rPr>
                        <a:t> x = </a:t>
                      </a:r>
                      <a:r>
                        <a:rPr lang="en-US" sz="2400" dirty="0" smtClean="0">
                          <a:latin typeface="Bookman Old Style"/>
                          <a:ea typeface="SimSun"/>
                          <a:cs typeface="Times New Roman"/>
                        </a:rPr>
                        <a:t>125/300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en-US" sz="2400" dirty="0" smtClean="0">
                          <a:latin typeface="Bookman Old Style"/>
                          <a:ea typeface="SimSun"/>
                          <a:cs typeface="Times New Roman"/>
                        </a:rPr>
                        <a:t>	    = 0.42 m. </a:t>
                      </a:r>
                      <a:r>
                        <a:rPr lang="en-US" sz="2400" b="1" dirty="0" smtClean="0">
                          <a:latin typeface="Bookman Old Style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2400" b="1" dirty="0" err="1" smtClean="0">
                          <a:latin typeface="Bookman Old Style"/>
                          <a:ea typeface="SimSun"/>
                          <a:cs typeface="Times New Roman"/>
                        </a:rPr>
                        <a:t>Ans</a:t>
                      </a:r>
                      <a:r>
                        <a:rPr lang="en-US" sz="2400" b="1" dirty="0" smtClean="0">
                          <a:latin typeface="Bookman Old Style"/>
                          <a:ea typeface="SimSun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-27432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endParaRPr lang="en-US" sz="2400" dirty="0">
                        <a:latin typeface="SutonnyMJ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22694" y="396815"/>
            <a:ext cx="1100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D`vniY-3|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j¤^v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`‡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Ûi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mvnv‡h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¨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300 kg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IR‡bi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GKwU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e¯‘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GKRb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Q‡j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GKRb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g‡q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Øviv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¯’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vbvšÍi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Ki‡Z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g‡qwU‡K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50 kg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ewk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IRb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enb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Kwi‡Z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cv‡i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bv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`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ÛwUi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Kv‡bv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¯’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v‡b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IRbwU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Szjv‡j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g‡qwUi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Dci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50 kg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IRb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Ki‡e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mgvavb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 descr="4-Add-16"/>
          <p:cNvPicPr>
            <a:picLocks noChangeAspect="1" noChangeArrowheads="1"/>
          </p:cNvPicPr>
          <p:nvPr/>
        </p:nvPicPr>
        <p:blipFill>
          <a:blip r:embed="rId3"/>
          <a:srcRect b="-5556"/>
          <a:stretch>
            <a:fillRect/>
          </a:stretch>
        </p:blipFill>
        <p:spPr bwMode="auto">
          <a:xfrm>
            <a:off x="7539487" y="1880559"/>
            <a:ext cx="3666226" cy="1768386"/>
          </a:xfrm>
          <a:prstGeom prst="rect">
            <a:avLst/>
          </a:prstGeom>
          <a:noFill/>
        </p:spPr>
      </p:pic>
      <p:pic>
        <p:nvPicPr>
          <p:cNvPr id="5" name="~PP95.WAV">
            <a:hlinkClick r:id="" action="ppaction://media"/>
          </p:cNvPr>
          <p:cNvPicPr>
            <a:picLocks noRot="1" noChangeAspect="1"/>
          </p:cNvPicPr>
          <p:nvPr>
            <a:wavAudioFile r:embed="rId1" name="~PP95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F4F2C5-27F4-4A46-9A65-1C479465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~PP3465.WAV">
            <a:hlinkClick r:id="" action="ppaction://media"/>
          </p:cNvPr>
          <p:cNvPicPr>
            <a:picLocks noRot="1" noChangeAspect="1"/>
          </p:cNvPicPr>
          <p:nvPr>
            <a:wavAudioFile r:embed="rId1" name="~PP3465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0326229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63BBEE-5CED-4971-B1F2-6B3A2212E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3" name="~PP3815.WAV">
            <a:hlinkClick r:id="" action="ppaction://media"/>
          </p:cNvPr>
          <p:cNvPicPr>
            <a:picLocks noRot="1" noChangeAspect="1"/>
          </p:cNvPicPr>
          <p:nvPr>
            <a:wavAudioFile r:embed="rId1" name="~PP3815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715830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40827D-3AA2-4EF7-8CCE-CDD49789EC2E}"/>
              </a:ext>
            </a:extLst>
          </p:cNvPr>
          <p:cNvSpPr txBox="1"/>
          <p:nvPr/>
        </p:nvSpPr>
        <p:spPr>
          <a:xfrm>
            <a:off x="3708720" y="2698227"/>
            <a:ext cx="393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latin typeface="Kalpurush ANSI" panose="02000000000000000000" pitchFamily="2" charset="0"/>
              </a:rPr>
              <a:t>ধন্যবাদ</a:t>
            </a:r>
            <a:endParaRPr lang="en-US" sz="7200" b="1" i="1" dirty="0">
              <a:latin typeface="Kalpurush ANSI" panose="02000000000000000000" pitchFamily="2" charset="0"/>
            </a:endParaRPr>
          </a:p>
        </p:txBody>
      </p:sp>
      <p:pic>
        <p:nvPicPr>
          <p:cNvPr id="3" name="~PP424.WAV">
            <a:hlinkClick r:id="" action="ppaction://media"/>
          </p:cNvPr>
          <p:cNvPicPr>
            <a:picLocks noRot="1" noChangeAspect="1"/>
          </p:cNvPicPr>
          <p:nvPr>
            <a:wavAudioFile r:embed="rId2" name="~PP424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82912246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7B2F4-BA78-4863-BCAD-DD25CEC7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অধ্যায়ের আলোচ্য বিষয় </a:t>
            </a:r>
            <a:r>
              <a:rPr lang="en-US" sz="5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0675E-01DE-4871-AC29-A73BA298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e‡ji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åvgK</a:t>
            </a:r>
            <a:endParaRPr lang="en-US" sz="2800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SutonnyMJ" pitchFamily="2" charset="0"/>
              </a:rPr>
              <a:t>‡gv‡g‡Èi </a:t>
            </a:r>
            <a:r>
              <a:rPr lang="en-US" sz="2800" b="1" dirty="0" err="1">
                <a:latin typeface="SutonnyMJ" pitchFamily="2" charset="0"/>
              </a:rPr>
              <a:t>cÖKvi‡f</a:t>
            </a:r>
            <a:r>
              <a:rPr lang="en-US" sz="2800" b="1" dirty="0">
                <a:latin typeface="SutonnyMJ" pitchFamily="2" charset="0"/>
              </a:rPr>
              <a:t>`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</a:rPr>
              <a:t>fwiM‡bi</a:t>
            </a:r>
            <a:r>
              <a:rPr lang="en-US" sz="2800" b="1" dirty="0">
                <a:latin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</a:rPr>
              <a:t>gv‡gÈ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bxwZ</a:t>
            </a:r>
            <a:endParaRPr lang="en-US" sz="2800" b="1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hyMj</a:t>
            </a:r>
            <a:r>
              <a:rPr lang="en-US" sz="2800" b="1" dirty="0">
                <a:latin typeface="SutonnyMJ" pitchFamily="2" charset="0"/>
              </a:rPr>
              <a:t> (‡</a:t>
            </a:r>
            <a:r>
              <a:rPr lang="en-US" sz="2800" b="1" dirty="0" err="1">
                <a:latin typeface="SutonnyMJ" pitchFamily="2" charset="0"/>
              </a:rPr>
              <a:t>Rvo</a:t>
            </a:r>
            <a:r>
              <a:rPr lang="en-US" sz="2800" b="1" dirty="0">
                <a:latin typeface="SutonnyMJ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hyM‡ji</a:t>
            </a:r>
            <a:r>
              <a:rPr lang="en-US" sz="2800" b="1" dirty="0">
                <a:latin typeface="SutonnyMJ" pitchFamily="2" charset="0"/>
              </a:rPr>
              <a:t> ag©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SutonnyMJ" pitchFamily="2" charset="0"/>
              </a:rPr>
              <a:t>mgm¨vewji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mgvavb</a:t>
            </a:r>
            <a:endParaRPr lang="en-US" sz="2800" b="1" dirty="0">
              <a:latin typeface="SutonnyMJ" pitchFamily="2" charset="0"/>
            </a:endParaRPr>
          </a:p>
        </p:txBody>
      </p:sp>
      <p:pic>
        <p:nvPicPr>
          <p:cNvPr id="8" name="~PP2948.WAV">
            <a:hlinkClick r:id="" action="ppaction://media"/>
          </p:cNvPr>
          <p:cNvPicPr>
            <a:picLocks noRot="1" noChangeAspect="1"/>
          </p:cNvPicPr>
          <p:nvPr>
            <a:wavAudioFile r:embed="rId2" name="~PP2948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52339508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618067"/>
            <a:ext cx="1043093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utonnyMJ" pitchFamily="2" charset="0"/>
              </a:rPr>
              <a:t>e‡ji</a:t>
            </a:r>
            <a:r>
              <a:rPr lang="en-US" sz="3600" b="1" u="sng" dirty="0" smtClean="0">
                <a:latin typeface="SutonnyMJ" pitchFamily="2" charset="0"/>
              </a:rPr>
              <a:t> ‡</a:t>
            </a:r>
            <a:r>
              <a:rPr lang="en-US" sz="3600" b="1" u="sng" dirty="0" err="1" smtClean="0">
                <a:latin typeface="SutonnyMJ" pitchFamily="2" charset="0"/>
              </a:rPr>
              <a:t>gv‡gÈ</a:t>
            </a:r>
            <a:r>
              <a:rPr lang="en-US" sz="3600" b="1" u="sng" dirty="0" smtClean="0">
                <a:latin typeface="SutonnyMJ" pitchFamily="2" charset="0"/>
              </a:rPr>
              <a:t> t</a:t>
            </a:r>
            <a:br>
              <a:rPr lang="en-US" sz="3600" b="1" u="sng" dirty="0" smtClean="0">
                <a:latin typeface="SutonnyMJ" pitchFamily="2" charset="0"/>
              </a:rPr>
            </a:br>
            <a:r>
              <a:rPr lang="en-US" sz="1000" b="1" u="sng" dirty="0" smtClean="0">
                <a:latin typeface="SutonnyMJ" pitchFamily="2" charset="0"/>
              </a:rPr>
              <a:t/>
            </a:r>
            <a:br>
              <a:rPr lang="en-US" sz="1000" b="1" u="sng" dirty="0" smtClean="0">
                <a:latin typeface="SutonnyMJ" pitchFamily="2" charset="0"/>
              </a:rPr>
            </a:br>
            <a:r>
              <a:rPr lang="en-US" sz="2800" b="1" dirty="0" smtClean="0">
                <a:latin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</a:rPr>
              <a:t>Kv‡bv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e¯Íyi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Dci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evwn¨K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e‡ji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cÖfv‡e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m„ó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N~Y©b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cÖebZv‡K</a:t>
            </a:r>
            <a:r>
              <a:rPr lang="en-US" sz="2800" b="1" dirty="0" smtClean="0">
                <a:latin typeface="SutonnyMJ" pitchFamily="2" charset="0"/>
              </a:rPr>
              <a:t> D³ </a:t>
            </a:r>
            <a:r>
              <a:rPr lang="en-US" sz="2800" b="1" dirty="0" err="1" smtClean="0">
                <a:latin typeface="SutonnyMJ" pitchFamily="2" charset="0"/>
              </a:rPr>
              <a:t>e‡ji</a:t>
            </a:r>
            <a:r>
              <a:rPr lang="en-US" sz="2800" b="1" dirty="0" smtClean="0">
                <a:latin typeface="SutonnyMJ" pitchFamily="2" charset="0"/>
              </a:rPr>
              <a:t> ‡</a:t>
            </a:r>
            <a:r>
              <a:rPr lang="en-US" sz="2800" b="1" dirty="0" err="1" smtClean="0">
                <a:latin typeface="SutonnyMJ" pitchFamily="2" charset="0"/>
              </a:rPr>
              <a:t>gv‡gÈ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</a:rPr>
              <a:t>| hw` †</a:t>
            </a:r>
            <a:r>
              <a:rPr lang="en-US" sz="2800" b="1" dirty="0" err="1" smtClean="0">
                <a:latin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GKwU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wbw`©ó</a:t>
            </a:r>
            <a:r>
              <a:rPr lang="en-US" sz="2800" b="1" dirty="0" smtClean="0">
                <a:latin typeface="SutonnyMJ" pitchFamily="2" charset="0"/>
              </a:rPr>
              <a:t> ¯’</a:t>
            </a:r>
            <a:r>
              <a:rPr lang="en-US" sz="2800" b="1" dirty="0" err="1" smtClean="0">
                <a:latin typeface="SutonnyMJ" pitchFamily="2" charset="0"/>
              </a:rPr>
              <a:t>vb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n‡Z</a:t>
            </a:r>
            <a:r>
              <a:rPr lang="en-US" sz="2800" b="1" dirty="0" smtClean="0">
                <a:latin typeface="SutonnyMJ" pitchFamily="2" charset="0"/>
              </a:rPr>
              <a:t> j¤^ `</a:t>
            </a:r>
            <a:r>
              <a:rPr lang="en-US" sz="2800" b="1" dirty="0" err="1" smtClean="0">
                <a:latin typeface="SutonnyMJ" pitchFamily="2" charset="0"/>
              </a:rPr>
              <a:t>yi‡Z</a:t>
            </a:r>
            <a:r>
              <a:rPr lang="en-US" sz="2800" b="1" dirty="0" smtClean="0">
                <a:latin typeface="SutonnyMJ" pitchFamily="2" charset="0"/>
              </a:rPr>
              <a:t>¡ †_‡K †</a:t>
            </a:r>
            <a:r>
              <a:rPr lang="en-US" sz="2800" b="1" dirty="0" err="1" smtClean="0">
                <a:latin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e¯‘‡K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Nyivq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Nyiv‡Z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Pvq</a:t>
            </a:r>
            <a:r>
              <a:rPr lang="en-US" sz="2800" b="1" dirty="0" smtClean="0">
                <a:latin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</a:rPr>
              <a:t>ZLb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e‡ji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GiKg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wµqv‡K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e‡ji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åvgK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</a:rPr>
              <a:t>gv‡g›U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</a:rPr>
              <a:t>| </a:t>
            </a:r>
            <a:r>
              <a:rPr lang="en-US" sz="2800" u="sng" dirty="0" smtClean="0">
                <a:latin typeface="Kalpurush ANSI" panose="02000000000000000000" pitchFamily="2" charset="0"/>
              </a:rPr>
              <a:t/>
            </a:r>
            <a:br>
              <a:rPr lang="en-US" sz="2800" u="sng" dirty="0" smtClean="0">
                <a:latin typeface="Kalpurush ANSI" panose="02000000000000000000" pitchFamily="2" charset="0"/>
              </a:rPr>
            </a:br>
            <a:r>
              <a:rPr lang="en-US" sz="2800" b="1" u="sng" dirty="0" err="1" smtClean="0">
                <a:latin typeface="SutonnyMJ" pitchFamily="2" charset="0"/>
              </a:rPr>
              <a:t>m~Î</a:t>
            </a:r>
            <a:r>
              <a:rPr lang="en-US" sz="2800" b="1" u="sng" dirty="0" smtClean="0">
                <a:latin typeface="SutonnyMJ" pitchFamily="2" charset="0"/>
              </a:rPr>
              <a:t> t</a:t>
            </a:r>
            <a:br>
              <a:rPr lang="en-US" sz="2800" b="1" u="sng" dirty="0" smtClean="0">
                <a:latin typeface="SutonnyMJ" pitchFamily="2" charset="0"/>
              </a:rPr>
            </a:br>
            <a:r>
              <a:rPr lang="en-US" sz="2800" b="1" dirty="0" smtClean="0">
                <a:latin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</a:rPr>
              <a:t>gv‡gÈ</a:t>
            </a:r>
            <a:r>
              <a:rPr lang="en-US" sz="2800" b="1" dirty="0" smtClean="0">
                <a:latin typeface="SutonnyMJ" pitchFamily="2" charset="0"/>
              </a:rPr>
              <a:t> = </a:t>
            </a:r>
            <a:r>
              <a:rPr lang="en-US" sz="2800" b="1" dirty="0" err="1" smtClean="0">
                <a:latin typeface="SutonnyMJ" pitchFamily="2" charset="0"/>
              </a:rPr>
              <a:t>ej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× 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jvw</a:t>
            </a: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¤^K `~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iZ</a:t>
            </a: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¡</a:t>
            </a:r>
          </a:p>
          <a:p>
            <a:endParaRPr lang="en-US" sz="3200" b="1" dirty="0" smtClean="0">
              <a:latin typeface="SutonnyMJ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92530-66B6-42CD-BB4E-3AF199567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19" y="2527509"/>
            <a:ext cx="1556651" cy="967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467" y="4038599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953934"/>
            <a:ext cx="10871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gv‡g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‡›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Ui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cÖKvi‡f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`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(Differentiate Moment With Force)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	†</a:t>
            </a:r>
            <a:r>
              <a:rPr lang="en-US" sz="2800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lang="en-US" sz="28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`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yB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cÖKvi</a:t>
            </a:r>
            <a:r>
              <a:rPr lang="en-US" sz="28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| †</a:t>
            </a:r>
            <a:r>
              <a:rPr lang="en-US" sz="2800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hgb</a:t>
            </a:r>
            <a:r>
              <a:rPr lang="en-US" sz="28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(K) K¬K 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(Clock-wise moment)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	(L) 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A¨vw›U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-K¬K 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(Anti-clock-wise moment)</a:t>
            </a:r>
          </a:p>
        </p:txBody>
      </p:sp>
      <p:pic>
        <p:nvPicPr>
          <p:cNvPr id="8" name="~PP2499.WAV">
            <a:hlinkClick r:id="" action="ppaction://media"/>
          </p:cNvPr>
          <p:cNvPicPr>
            <a:picLocks noRot="1" noChangeAspect="1"/>
          </p:cNvPicPr>
          <p:nvPr>
            <a:wavAudioFile r:embed="rId1" name="~PP2499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7225" y="3324764"/>
          <a:ext cx="3257550" cy="208471"/>
        </p:xfrm>
        <a:graphic>
          <a:graphicData uri="http://schemas.openxmlformats.org/drawingml/2006/table">
            <a:tbl>
              <a:tblPr/>
              <a:tblGrid>
                <a:gridCol w="1798955"/>
                <a:gridCol w="1458595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utonnyMJ"/>
                        <a:buAutoNum type="arabicPeriod"/>
                      </a:pPr>
                      <a:r>
                        <a:rPr lang="en-US" sz="1200">
                          <a:latin typeface="SutonnyMJ"/>
                          <a:ea typeface="SimSun"/>
                          <a:cs typeface="Times New Roman"/>
                        </a:rPr>
                        <a:t>(K)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SutonnyMJ"/>
                        <a:buAutoNum type="arabicPeriod"/>
                      </a:pPr>
                      <a:r>
                        <a:rPr lang="en-US" sz="1200" dirty="0">
                          <a:latin typeface="SutonnyMJ"/>
                          <a:ea typeface="SimSun"/>
                          <a:cs typeface="Times New Roman"/>
                        </a:rPr>
                        <a:t>(L)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22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624" y="2045317"/>
            <a:ext cx="1470025" cy="549275"/>
          </a:xfrm>
          <a:prstGeom prst="rect">
            <a:avLst/>
          </a:prstGeom>
          <a:noFill/>
        </p:spPr>
      </p:pic>
      <p:pic>
        <p:nvPicPr>
          <p:cNvPr id="81921" name="Picture 1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3117" y="4951777"/>
            <a:ext cx="1203325" cy="549275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87099" y="804332"/>
            <a:ext cx="10560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K¬K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hw`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wbw`©ó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j¤^ `~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¡ †_‡K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e¯‘‡K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Nwoi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Pvq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e‡ji</a:t>
            </a:r>
            <a:r>
              <a:rPr lang="en-US" sz="24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Giƒc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N~Y©b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wµqv‡K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K¬K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e‡j|cv‡ki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wP‡Îi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 (kg)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x(cm)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j¤^ `~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¡ †_‡K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e¯‘wU‡K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Nwoi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G‡¶‡Î K¬K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 =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F.x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kg-cm (+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A¨vw›UK¬K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hw`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wbw`©ó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j¤^ `~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¡ †_‡K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e¯‘‡K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Nwoi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wecixZ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Pvq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Zv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Giƒc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N~Y©b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wµqv‡K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A¨vw›UK¬K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cv‡k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¦©I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wP‡Î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 (kg)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x cm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j¤^ `~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¡ †_‡K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e¯‘wU‡K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Nwoi</a:t>
            </a:r>
            <a:r>
              <a:rPr lang="en-US" sz="2400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KuvUvi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wecixZ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w`‡K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Nyiv‡e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AZGe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we›`y‡Z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A¨vw›UK¬K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IqvBR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gv‡g›U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 = F.X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kg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82575" y="10064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1270.WAV">
            <a:hlinkClick r:id="" action="ppaction://media"/>
          </p:cNvPr>
          <p:cNvPicPr>
            <a:picLocks noRot="1" noChangeAspect="1"/>
          </p:cNvPicPr>
          <p:nvPr>
            <a:wavAudioFile r:embed="rId1" name="~PP1270.WAV"/>
          </p:nvPr>
        </p:nvPicPr>
        <p:blipFill>
          <a:blip r:embed="rId5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A22A2-21DC-4C74-A9B2-9C523C4E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2" y="704088"/>
            <a:ext cx="10727267" cy="1143000"/>
          </a:xfrm>
        </p:spPr>
        <p:txBody>
          <a:bodyPr/>
          <a:lstStyle/>
          <a:p>
            <a:pPr algn="ctr"/>
            <a:r>
              <a:rPr lang="en-US" sz="6000" b="1" dirty="0">
                <a:latin typeface="SutonnyMJ" pitchFamily="2" charset="0"/>
              </a:rPr>
              <a:t>‡</a:t>
            </a:r>
            <a:r>
              <a:rPr lang="en-US" sz="6000" b="1" dirty="0" err="1">
                <a:latin typeface="SutonnyMJ" pitchFamily="2" charset="0"/>
              </a:rPr>
              <a:t>fwiM‡bi</a:t>
            </a:r>
            <a:r>
              <a:rPr lang="en-US" sz="6000" b="1" dirty="0">
                <a:latin typeface="SutonnyMJ" pitchFamily="2" charset="0"/>
              </a:rPr>
              <a:t> †</a:t>
            </a:r>
            <a:r>
              <a:rPr lang="en-US" sz="6000" b="1" dirty="0" err="1">
                <a:latin typeface="SutonnyMJ" pitchFamily="2" charset="0"/>
              </a:rPr>
              <a:t>gv‡g›U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bxwZ</a:t>
            </a:r>
            <a:endParaRPr lang="en-US" sz="6000" b="1" dirty="0">
              <a:latin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500C2-473E-4797-BEC8-C16D6DF0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SutonnyMJ" pitchFamily="2" charset="0"/>
              </a:rPr>
              <a:t>hw</a:t>
            </a:r>
            <a:r>
              <a:rPr lang="en-US" sz="2400" b="1" dirty="0">
                <a:latin typeface="SutonnyMJ" pitchFamily="2" charset="0"/>
              </a:rPr>
              <a:t>` ‡</a:t>
            </a:r>
            <a:r>
              <a:rPr lang="en-US" sz="2400" b="1" dirty="0" err="1">
                <a:latin typeface="SutonnyMJ" pitchFamily="2" charset="0"/>
              </a:rPr>
              <a:t>Kv‡bv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KYvi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Dci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KZMy‡jv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mgZjxq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KvR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Z‡e</a:t>
            </a:r>
            <a:r>
              <a:rPr lang="en-US" sz="2400" b="1" dirty="0">
                <a:latin typeface="SutonnyMJ" pitchFamily="2" charset="0"/>
              </a:rPr>
              <a:t>, ‡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wbw</a:t>
            </a:r>
            <a:r>
              <a:rPr lang="en-US" sz="2400" b="1" dirty="0">
                <a:latin typeface="SutonnyMJ" pitchFamily="2" charset="0"/>
              </a:rPr>
              <a:t>`©ó we›`</a:t>
            </a:r>
            <a:r>
              <a:rPr lang="en-US" sz="2400" b="1" dirty="0" err="1">
                <a:latin typeface="SutonnyMJ" pitchFamily="2" charset="0"/>
              </a:rPr>
              <a:t>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mv‡c‡ÿ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ejMy‡jvi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gv‡g</a:t>
            </a:r>
            <a:r>
              <a:rPr lang="en-US" sz="2400" b="1" dirty="0">
                <a:latin typeface="SutonnyMJ" pitchFamily="2" charset="0"/>
              </a:rPr>
              <a:t>‡›Ui </a:t>
            </a:r>
            <a:r>
              <a:rPr lang="en-US" sz="2400" b="1" dirty="0" err="1">
                <a:latin typeface="SutonnyMJ" pitchFamily="2" charset="0"/>
              </a:rPr>
              <a:t>exRMvwYwZK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hvMdj</a:t>
            </a:r>
            <a:r>
              <a:rPr lang="en-US" sz="2400" b="1" dirty="0">
                <a:latin typeface="SutonnyMJ" pitchFamily="2" charset="0"/>
              </a:rPr>
              <a:t> H </a:t>
            </a:r>
            <a:r>
              <a:rPr lang="en-US" sz="2400" b="1" dirty="0" err="1">
                <a:latin typeface="SutonnyMJ" pitchFamily="2" charset="0"/>
              </a:rPr>
              <a:t>GKB</a:t>
            </a:r>
            <a:r>
              <a:rPr lang="en-US" sz="2400" b="1" dirty="0">
                <a:latin typeface="SutonnyMJ" pitchFamily="2" charset="0"/>
              </a:rPr>
              <a:t> we›`</a:t>
            </a:r>
            <a:r>
              <a:rPr lang="en-US" sz="2400" b="1" dirty="0" err="1">
                <a:latin typeface="SutonnyMJ" pitchFamily="2" charset="0"/>
              </a:rPr>
              <a:t>yi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mv‡c‡ÿ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ejMy‡jvi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jwä</a:t>
            </a:r>
            <a:r>
              <a:rPr lang="en-US" sz="2400" b="1" dirty="0">
                <a:latin typeface="SutonnyMJ" pitchFamily="2" charset="0"/>
              </a:rPr>
              <a:t> ‡</a:t>
            </a:r>
            <a:r>
              <a:rPr lang="en-US" sz="2400" b="1" dirty="0" err="1">
                <a:latin typeface="SutonnyMJ" pitchFamily="2" charset="0"/>
              </a:rPr>
              <a:t>gv‡g</a:t>
            </a:r>
            <a:r>
              <a:rPr lang="en-US" sz="2400" b="1" dirty="0">
                <a:latin typeface="SutonnyMJ" pitchFamily="2" charset="0"/>
              </a:rPr>
              <a:t>‡›Ui </a:t>
            </a:r>
            <a:r>
              <a:rPr lang="en-US" sz="2400" b="1" dirty="0" err="1">
                <a:latin typeface="SutonnyMJ" pitchFamily="2" charset="0"/>
              </a:rPr>
              <a:t>mgvb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pic>
        <p:nvPicPr>
          <p:cNvPr id="7" name="~PP1106.WAV">
            <a:hlinkClick r:id="" action="ppaction://media"/>
          </p:cNvPr>
          <p:cNvPicPr>
            <a:picLocks noRot="1" noChangeAspect="1"/>
          </p:cNvPicPr>
          <p:nvPr>
            <a:wavAudioFile r:embed="rId2" name="~PP1106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3309" y="2810933"/>
            <a:ext cx="8683625" cy="37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513886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189"/>
            <a:ext cx="10972800" cy="59364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SutonnyMJ" pitchFamily="2" charset="0"/>
              </a:rPr>
              <a:t>wPÎvbyhvqx</a:t>
            </a:r>
            <a:r>
              <a:rPr lang="en-US" dirty="0" smtClean="0">
                <a:latin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Kwi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dirty="0" err="1" smtClean="0">
                <a:latin typeface="SutonnyMJ" pitchFamily="2" charset="0"/>
              </a:rPr>
              <a:t>we›`y‡Z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SutonnyMJ" pitchFamily="2" charset="0"/>
              </a:rPr>
              <a:t> 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dirty="0" smtClean="0">
                <a:latin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</a:rPr>
              <a:t>yBwU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mgZjxq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wµqviZ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G‡`i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jwä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SutonnyMJ" pitchFamily="2" charset="0"/>
              </a:rPr>
              <a:t> | </a:t>
            </a:r>
            <a:r>
              <a:rPr lang="en-US" dirty="0" err="1" smtClean="0">
                <a:latin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x-</a:t>
            </a:r>
            <a:r>
              <a:rPr lang="en-US" dirty="0" err="1" smtClean="0">
                <a:latin typeface="SutonnyMJ" pitchFamily="2" charset="0"/>
              </a:rPr>
              <a:t>A‡ÿi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mv</a:t>
            </a:r>
            <a:r>
              <a:rPr lang="en-US" dirty="0" smtClean="0">
                <a:latin typeface="SutonnyMJ" pitchFamily="2" charset="0"/>
              </a:rPr>
              <a:t>‡_ </a:t>
            </a:r>
            <a:r>
              <a:rPr lang="en-US" dirty="0" err="1" smtClean="0">
                <a:latin typeface="SutonnyMJ" pitchFamily="2" charset="0"/>
              </a:rPr>
              <a:t>h_v</a:t>
            </a:r>
            <a:r>
              <a:rPr lang="en-US" dirty="0" smtClean="0">
                <a:latin typeface="SutonnyMJ" pitchFamily="2" charset="0"/>
              </a:rPr>
              <a:t>µ‡g </a:t>
            </a:r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utonnyMJ" pitchFamily="2" charset="0"/>
              </a:rPr>
              <a:t>I </a:t>
            </a:r>
            <a:r>
              <a:rPr lang="el-GR" dirty="0" smtClean="0">
                <a:latin typeface="Arial"/>
                <a:cs typeface="Arial"/>
              </a:rPr>
              <a:t>γ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</a:rPr>
              <a:t>Kv‡Y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Ki‡Q</a:t>
            </a:r>
            <a:r>
              <a:rPr lang="en-US" dirty="0" smtClean="0">
                <a:latin typeface="SutonnyMJ" pitchFamily="2" charset="0"/>
              </a:rPr>
              <a:t>|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wbw`©ó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we›`y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n‡Z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P,Q</a:t>
            </a:r>
            <a:r>
              <a:rPr lang="en-US" dirty="0" smtClean="0">
                <a:latin typeface="SutonnyMJ" pitchFamily="2" charset="0"/>
              </a:rPr>
              <a:t> 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dirty="0" err="1" smtClean="0">
                <a:latin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wZbwUi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jwã</a:t>
            </a:r>
            <a:r>
              <a:rPr lang="en-US" dirty="0" smtClean="0">
                <a:latin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</a:rPr>
              <a:t>yiZ</a:t>
            </a:r>
            <a:r>
              <a:rPr lang="en-US" dirty="0" smtClean="0">
                <a:latin typeface="SutonnyMJ" pitchFamily="2" charset="0"/>
              </a:rPr>
              <a:t>¡ </a:t>
            </a:r>
            <a:r>
              <a:rPr lang="en-US" dirty="0" err="1" smtClean="0">
                <a:latin typeface="SutonnyMJ" pitchFamily="2" charset="0"/>
              </a:rPr>
              <a:t>h_v</a:t>
            </a:r>
            <a:r>
              <a:rPr lang="en-US" dirty="0" smtClean="0">
                <a:latin typeface="SutonnyMJ" pitchFamily="2" charset="0"/>
              </a:rPr>
              <a:t>µ‡g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t,s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SutonnyMJ" pitchFamily="2" charset="0"/>
              </a:rPr>
              <a:t>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SutonnyMJ" pitchFamily="2" charset="0"/>
              </a:rPr>
              <a:t> | †</a:t>
            </a:r>
            <a:r>
              <a:rPr lang="en-US" dirty="0" err="1" smtClean="0">
                <a:latin typeface="SutonnyMJ" pitchFamily="2" charset="0"/>
              </a:rPr>
              <a:t>fwiM‡bi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bxwZ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Abymv‡i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dirty="0" err="1" smtClean="0">
                <a:latin typeface="SutonnyMJ" pitchFamily="2" charset="0"/>
              </a:rPr>
              <a:t>we›`y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n‡Z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en-US" dirty="0" smtClean="0">
                <a:latin typeface="SutonnyMJ" pitchFamily="2" charset="0"/>
              </a:rPr>
              <a:t>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e‡ji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gv‡g</a:t>
            </a:r>
            <a:r>
              <a:rPr lang="en-US" dirty="0" smtClean="0">
                <a:latin typeface="SutonnyMJ" pitchFamily="2" charset="0"/>
              </a:rPr>
              <a:t>‡›</a:t>
            </a:r>
            <a:r>
              <a:rPr lang="en-US" dirty="0" err="1" smtClean="0">
                <a:latin typeface="SutonnyMJ" pitchFamily="2" charset="0"/>
              </a:rPr>
              <a:t>Ui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exRMvwYwZK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hvMdj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Dnv‡`i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jwã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dirty="0" err="1" smtClean="0">
                <a:latin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gv‡g</a:t>
            </a:r>
            <a:r>
              <a:rPr lang="en-US" dirty="0" smtClean="0">
                <a:latin typeface="SutonnyMJ" pitchFamily="2" charset="0"/>
              </a:rPr>
              <a:t>‡›</a:t>
            </a:r>
            <a:r>
              <a:rPr lang="en-US" dirty="0" err="1" smtClean="0">
                <a:latin typeface="SutonnyMJ" pitchFamily="2" charset="0"/>
              </a:rPr>
              <a:t>Ui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A_©vr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R.r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Q.s+P.t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err="1" smtClean="0">
                <a:latin typeface="SutonnyMJ" pitchFamily="2" charset="0"/>
                <a:cs typeface="Arial" pitchFamily="34" charset="0"/>
              </a:rPr>
              <a:t>cÖgvY</a:t>
            </a:r>
            <a:r>
              <a:rPr lang="en-US" b="1" dirty="0" smtClean="0">
                <a:latin typeface="SutonnyMJ" pitchFamily="2" charset="0"/>
                <a:cs typeface="Arial" pitchFamily="34" charset="0"/>
              </a:rPr>
              <a:t>: </a:t>
            </a:r>
            <a:r>
              <a:rPr lang="en-US" dirty="0" err="1" smtClean="0">
                <a:latin typeface="SutonnyMJ" pitchFamily="2" charset="0"/>
                <a:cs typeface="Arial" pitchFamily="34" charset="0"/>
              </a:rPr>
              <a:t>GLv‡b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AB=OP 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Ges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BC=DE 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Avevi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BE=CE+BC</a:t>
            </a:r>
          </a:p>
          <a:p>
            <a:pPr>
              <a:buNone/>
            </a:pP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Rsin</a:t>
            </a:r>
            <a:r>
              <a:rPr lang="el-GR" sz="2400" dirty="0" smtClean="0">
                <a:latin typeface="Arial"/>
                <a:cs typeface="Arial"/>
              </a:rPr>
              <a:t>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Qsin</a:t>
            </a: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β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Dfq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c‡ÿ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OM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Øviv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¸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bK‡i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cvB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OM.R. sin</a:t>
            </a:r>
            <a:r>
              <a:rPr lang="el-GR" sz="2400" dirty="0" smtClean="0">
                <a:latin typeface="Arial"/>
                <a:cs typeface="Arial"/>
              </a:rPr>
              <a:t>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OM.Qsin</a:t>
            </a: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β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 err="1" smtClean="0">
                <a:latin typeface="SutonnyMJ" pitchFamily="2" charset="0"/>
                <a:cs typeface="Arial" pitchFamily="34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R.r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Q.s+P.t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SutonnyMJ" pitchFamily="2" charset="0"/>
                <a:cs typeface="Arial" pitchFamily="34" charset="0"/>
              </a:rPr>
              <a:t>cÖgvwYZ</a:t>
            </a:r>
            <a:r>
              <a:rPr lang="en-US" sz="2400" b="1" dirty="0" smtClean="0">
                <a:latin typeface="SutonnyMJ" pitchFamily="2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OBE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</a:t>
            </a:r>
            <a:r>
              <a:rPr lang="el-GR" sz="2000" dirty="0" smtClean="0">
                <a:latin typeface="Arial"/>
                <a:cs typeface="Arial"/>
              </a:rPr>
              <a:t>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=BE/OB=BE/R</a:t>
            </a: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OAN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</a:t>
            </a: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=AN/OA=CE/Q</a:t>
            </a: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 </a:t>
            </a:r>
            <a:r>
              <a:rPr lang="el-GR" sz="2000" dirty="0" smtClean="0">
                <a:latin typeface="Arial"/>
                <a:cs typeface="Arial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=BC/AB=BC/P</a:t>
            </a: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ODM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</a:t>
            </a:r>
            <a:r>
              <a:rPr lang="el-GR" sz="2000" dirty="0" smtClean="0">
                <a:latin typeface="Arial"/>
                <a:cs typeface="Arial"/>
              </a:rPr>
              <a:t>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=KM/OM=r/OM</a:t>
            </a: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OGM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</a:t>
            </a: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=GM/OM=s/OM</a:t>
            </a:r>
          </a:p>
          <a:p>
            <a:pPr>
              <a:buNone/>
            </a:pP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OLM </a:t>
            </a:r>
            <a:r>
              <a:rPr lang="en-US" sz="2000" dirty="0" err="1" smtClean="0">
                <a:latin typeface="SutonnyMJ" pitchFamily="2" charset="0"/>
              </a:rPr>
              <a:t>n‡Z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</a:t>
            </a:r>
            <a:r>
              <a:rPr lang="el-GR" sz="2000" dirty="0" smtClean="0">
                <a:latin typeface="Arial"/>
                <a:cs typeface="Arial"/>
              </a:rPr>
              <a:t>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=LM/OM=t/OM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1549.WAV">
            <a:hlinkClick r:id="" action="ppaction://media"/>
          </p:cNvPr>
          <p:cNvPicPr>
            <a:picLocks noRot="1" noChangeAspect="1"/>
          </p:cNvPicPr>
          <p:nvPr>
            <a:wavAudioFile r:embed="rId1" name="~PP1549.WAV"/>
          </p:nvPr>
        </p:nvPicPr>
        <p:blipFill>
          <a:blip r:embed="rId3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227666" y="802255"/>
            <a:ext cx="1021095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m`„k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Am`„k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cv_©K</a:t>
            </a:r>
            <a:r>
              <a:rPr lang="en-US" sz="28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¨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(Distinguish Like and Unlike Parallel Forces)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m`„k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(Like parallel forces)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GKvwaK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wµqvw`K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ci¯úi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¸‡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jv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GKgyLx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Zv‡`i‡K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m`„k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7" name="Picture 1" descr="4"/>
          <p:cNvPicPr>
            <a:picLocks noChangeAspect="1" noChangeArrowheads="1"/>
          </p:cNvPicPr>
          <p:nvPr/>
        </p:nvPicPr>
        <p:blipFill>
          <a:blip r:embed="rId3"/>
          <a:srcRect b="-1266"/>
          <a:stretch>
            <a:fillRect/>
          </a:stretch>
        </p:blipFill>
        <p:spPr bwMode="auto">
          <a:xfrm>
            <a:off x="2820838" y="3390182"/>
            <a:ext cx="4986067" cy="122495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439333" y="5051456"/>
            <a:ext cx="10474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Am`„k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(Unlike parallel forces) 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GKvwaK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wµqvw`K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ci¯úi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¸‡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jv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wewfbœgyLx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n‡j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Zv‡`i‡K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Am`„k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mgvšÍivj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e‡j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Times New Roman" pitchFamily="18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140.WAV">
            <a:hlinkClick r:id="" action="ppaction://media"/>
          </p:cNvPr>
          <p:cNvPicPr>
            <a:picLocks noRot="1" noChangeAspect="1"/>
          </p:cNvPicPr>
          <p:nvPr>
            <a:wavAudioFile r:embed="rId1" name="~PP140.WAV"/>
          </p:nvPr>
        </p:nvPicPr>
        <p:blipFill>
          <a:blip r:embed="rId4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EC15C-EFBE-465D-81D0-4D9FC451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47"/>
            <a:ext cx="9404723" cy="1296183"/>
          </a:xfrm>
        </p:spPr>
        <p:txBody>
          <a:bodyPr/>
          <a:lstStyle/>
          <a:p>
            <a:pPr algn="ctr"/>
            <a:r>
              <a:rPr lang="en-US" sz="6600" b="1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hyMj</a:t>
            </a:r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 (‡</a:t>
            </a:r>
            <a:r>
              <a:rPr lang="en-US" sz="6600" b="1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Rvo</a:t>
            </a:r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)</a:t>
            </a:r>
            <a:endParaRPr lang="en-US" b="1" dirty="0">
              <a:latin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25242B-695A-4765-9204-FA080F7D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SutonnyMJ" pitchFamily="2" charset="0"/>
              </a:rPr>
              <a:t>hLb</a:t>
            </a:r>
            <a:r>
              <a:rPr lang="en-US" b="1" dirty="0">
                <a:latin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</a:rPr>
              <a:t>ywU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mgvb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mgvšÍivj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ej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wecixZ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w`‡K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wµqv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K‡i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wK›Zy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hv‡`i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wµqv</a:t>
            </a:r>
            <a:r>
              <a:rPr lang="en-US" b="1" dirty="0">
                <a:latin typeface="SutonnyMJ" pitchFamily="2" charset="0"/>
              </a:rPr>
              <a:t> GKB </a:t>
            </a:r>
            <a:r>
              <a:rPr lang="en-US" b="1" dirty="0" err="1">
                <a:latin typeface="SutonnyMJ" pitchFamily="2" charset="0"/>
              </a:rPr>
              <a:t>mij‡iLv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eivei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KvR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K‡i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bv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ZLb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Zviv</a:t>
            </a:r>
            <a:r>
              <a:rPr lang="en-US" b="1" dirty="0">
                <a:latin typeface="SutonnyMJ" pitchFamily="2" charset="0"/>
              </a:rPr>
              <a:t> ‡</a:t>
            </a:r>
            <a:r>
              <a:rPr lang="en-US" b="1" dirty="0" err="1">
                <a:latin typeface="SutonnyMJ" pitchFamily="2" charset="0"/>
              </a:rPr>
              <a:t>Rvo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ev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hyMj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BurigangaOMJ" panose="00000400000000000000" pitchFamily="2" charset="0"/>
              </a:rPr>
              <a:t>Kvcj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m„wó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K‡i</a:t>
            </a:r>
            <a:r>
              <a:rPr lang="en-US" b="1" dirty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Kvc‡j</a:t>
            </a:r>
            <a:r>
              <a:rPr lang="en-US" sz="2800" b="1" u="sng" dirty="0" err="1" smtClean="0">
                <a:latin typeface="SutonnyMJ" pitchFamily="2" charset="0"/>
                <a:cs typeface="BurigangaOMJ" panose="00000400000000000000" pitchFamily="2" charset="0"/>
              </a:rPr>
              <a:t>i</a:t>
            </a:r>
            <a:r>
              <a:rPr lang="en-US" sz="2800" b="1" u="sng" dirty="0" smtClean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  <a:cs typeface="BurigangaOMJ" panose="00000400000000000000" pitchFamily="2" charset="0"/>
              </a:rPr>
              <a:t>cÖKvi‡f</a:t>
            </a:r>
            <a:r>
              <a:rPr lang="en-US" sz="2800" b="1" u="sng" dirty="0" smtClean="0">
                <a:latin typeface="SutonnyMJ" pitchFamily="2" charset="0"/>
                <a:cs typeface="BurigangaOMJ" panose="00000400000000000000" pitchFamily="2" charset="0"/>
              </a:rPr>
              <a:t>` t</a:t>
            </a:r>
            <a:br>
              <a:rPr lang="en-US" sz="2800" b="1" u="sng" dirty="0" smtClean="0">
                <a:latin typeface="SutonnyMJ" pitchFamily="2" charset="0"/>
                <a:cs typeface="BurigangaOMJ" panose="00000400000000000000" pitchFamily="2" charset="0"/>
              </a:rPr>
            </a:b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(K) K¬K 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IqvBR</a:t>
            </a: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Kvcj</a:t>
            </a: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/>
            </a:r>
            <a:b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</a:br>
            <a:r>
              <a:rPr lang="en-US" sz="2800" b="1" dirty="0" smtClean="0">
                <a:latin typeface="SutonnyMJ" pitchFamily="2" charset="0"/>
                <a:cs typeface="BurigangaOMJ" panose="00000400000000000000" pitchFamily="2" charset="0"/>
              </a:rPr>
              <a:t>(L) 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A</a:t>
            </a:r>
            <a:r>
              <a:rPr lang="en-US" sz="2800" b="1" dirty="0" err="1" smtClean="0">
                <a:latin typeface="SutonnyMJ" pitchFamily="2" charset="0"/>
              </a:rPr>
              <a:t>¨vw›U</a:t>
            </a:r>
            <a:r>
              <a:rPr lang="en-US" sz="2800" b="1" dirty="0" smtClean="0">
                <a:latin typeface="SutonnyMJ" pitchFamily="2" charset="0"/>
              </a:rPr>
              <a:t> K¬K </a:t>
            </a:r>
            <a:r>
              <a:rPr lang="en-US" sz="2800" b="1" dirty="0" err="1" smtClean="0">
                <a:latin typeface="SutonnyMJ" pitchFamily="2" charset="0"/>
              </a:rPr>
              <a:t>IqvBR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BurigangaOMJ" panose="00000400000000000000" pitchFamily="2" charset="0"/>
              </a:rPr>
              <a:t>Kvcj</a:t>
            </a:r>
            <a:endParaRPr lang="en-US" sz="2800" dirty="0">
              <a:latin typeface="Kalpurush ANSI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2DED54-9EBB-4C82-961D-7EA2B847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56" y="3308260"/>
            <a:ext cx="3613211" cy="1997475"/>
          </a:xfrm>
          <a:prstGeom prst="rect">
            <a:avLst/>
          </a:prstGeom>
        </p:spPr>
      </p:pic>
      <p:pic>
        <p:nvPicPr>
          <p:cNvPr id="7" name="~PP1924.WAV">
            <a:hlinkClick r:id="" action="ppaction://media"/>
          </p:cNvPr>
          <p:cNvPicPr>
            <a:picLocks noRot="1" noChangeAspect="1"/>
          </p:cNvPicPr>
          <p:nvPr>
            <a:wavAudioFile r:embed="rId2" name="~PP1924.WAV"/>
          </p:nvPr>
        </p:nvPicPr>
        <p:blipFill>
          <a:blip r:embed="rId5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5116039"/>
      </p:ext>
    </p:extLst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SutonnyMJ" pitchFamily="2" charset="0"/>
              </a:rPr>
              <a:t>hyM‡ji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ag</a:t>
            </a:r>
            <a:r>
              <a:rPr lang="en-US" sz="3200" b="1" dirty="0" smtClean="0">
                <a:latin typeface="SutonnyMJ" pitchFamily="2" charset="0"/>
              </a:rPr>
              <a:t>©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 Mention the Properties of Couple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SutonnyMJ" pitchFamily="2" charset="0"/>
              </a:rPr>
              <a:t>hyMj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m„wóKvix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</a:rPr>
              <a:t>ywUi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exRMvwYwZK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hvMdj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ïb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</a:rPr>
              <a:t>|</a:t>
            </a:r>
          </a:p>
          <a:p>
            <a:r>
              <a:rPr lang="en-US" sz="2800" dirty="0" err="1" smtClean="0">
                <a:latin typeface="SutonnyMJ" pitchFamily="2" charset="0"/>
              </a:rPr>
              <a:t>hyMj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m„wóKvix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</a:rPr>
              <a:t>ywUi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mgZ‡j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Aew¯’Z</a:t>
            </a:r>
            <a:r>
              <a:rPr lang="en-US" sz="2800" dirty="0" smtClean="0">
                <a:latin typeface="SutonnyMJ" pitchFamily="2" charset="0"/>
              </a:rPr>
              <a:t> †h †</a:t>
            </a:r>
            <a:r>
              <a:rPr lang="en-US" sz="2800" dirty="0" err="1" smtClean="0">
                <a:latin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we›`y‡Z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Dnv‡`i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gv‡g</a:t>
            </a:r>
            <a:r>
              <a:rPr lang="en-US" sz="2800" dirty="0" smtClean="0">
                <a:latin typeface="SutonnyMJ" pitchFamily="2" charset="0"/>
              </a:rPr>
              <a:t>‡›</a:t>
            </a:r>
            <a:r>
              <a:rPr lang="en-US" sz="2800" dirty="0" err="1" smtClean="0">
                <a:latin typeface="SutonnyMJ" pitchFamily="2" charset="0"/>
              </a:rPr>
              <a:t>Ui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exRMvwYwZK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hvMdj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me©`v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mgvb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</a:rPr>
              <a:t>GKB </a:t>
            </a:r>
            <a:r>
              <a:rPr lang="en-US" sz="2800" dirty="0" err="1" smtClean="0">
                <a:latin typeface="SutonnyMJ" pitchFamily="2" charset="0"/>
              </a:rPr>
              <a:t>mgZ‡j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wµqviZ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Rvo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fvimvg</a:t>
            </a:r>
            <a:r>
              <a:rPr lang="en-US" sz="2800" dirty="0" smtClean="0">
                <a:latin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</a:rPr>
              <a:t>GKB </a:t>
            </a:r>
            <a:r>
              <a:rPr lang="en-US" sz="2800" dirty="0" err="1" smtClean="0">
                <a:latin typeface="SutonnyMJ" pitchFamily="2" charset="0"/>
              </a:rPr>
              <a:t>mgZ‡j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Aew¯’Z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Rvo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cÖ`Ë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e‡ji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mgvb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mgvšÍivj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gvÎ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e‡ji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mgvb</a:t>
            </a:r>
            <a:r>
              <a:rPr lang="en-US" sz="2800" dirty="0" smtClean="0">
                <a:latin typeface="SutonnyMJ" pitchFamily="2" charset="0"/>
              </a:rPr>
              <a:t>|</a:t>
            </a:r>
          </a:p>
          <a:p>
            <a:endParaRPr lang="en-US" dirty="0" smtClean="0">
              <a:latin typeface="SutonnyMJ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4" name="~PP2430.WAV">
            <a:hlinkClick r:id="" action="ppaction://media"/>
          </p:cNvPr>
          <p:cNvPicPr>
            <a:picLocks noRot="1" noChangeAspect="1"/>
          </p:cNvPicPr>
          <p:nvPr>
            <a:wavAudioFile r:embed="rId1" name="~PP2430.WAV"/>
          </p:nvPr>
        </p:nvPicPr>
        <p:blipFill>
          <a:blip r:embed="rId3"/>
          <a:stretch>
            <a:fillRect/>
          </a:stretch>
        </p:blipFill>
        <p:spPr>
          <a:xfrm>
            <a:off x="11815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.7|2.8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714</TotalTime>
  <Words>938</Words>
  <Application>Microsoft Office PowerPoint</Application>
  <PresentationFormat>Custom</PresentationFormat>
  <Paragraphs>106</Paragraphs>
  <Slides>16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Flow</vt:lpstr>
      <vt:lpstr>1_Flow</vt:lpstr>
      <vt:lpstr>2_Flow</vt:lpstr>
      <vt:lpstr>3_Flow</vt:lpstr>
      <vt:lpstr>4_Flow</vt:lpstr>
      <vt:lpstr>Slide 1</vt:lpstr>
      <vt:lpstr> অধ্যায়ের আলোচ্য বিষয় :</vt:lpstr>
      <vt:lpstr>Slide 3</vt:lpstr>
      <vt:lpstr>Slide 4</vt:lpstr>
      <vt:lpstr>‡fwiM‡bi †gv‡g›U bxwZ</vt:lpstr>
      <vt:lpstr>Slide 6</vt:lpstr>
      <vt:lpstr>Slide 7</vt:lpstr>
      <vt:lpstr>hyMj (‡Rvo)</vt:lpstr>
      <vt:lpstr>hyM‡ji ag© ( Mention the Properties of Couple)</vt:lpstr>
      <vt:lpstr>G Aa¨v‡qi cÖ‡qvRbxq m~Îvewj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 Sarker</dc:creator>
  <cp:lastModifiedBy>user</cp:lastModifiedBy>
  <cp:revision>111</cp:revision>
  <dcterms:created xsi:type="dcterms:W3CDTF">2019-10-01T16:31:59Z</dcterms:created>
  <dcterms:modified xsi:type="dcterms:W3CDTF">2020-05-16T15:18:11Z</dcterms:modified>
</cp:coreProperties>
</file>