
<file path=[Content_Types].xml><?xml version="1.0" encoding="utf-8"?>
<Types xmlns="http://schemas.openxmlformats.org/package/2006/content-types">
  <Default Extension="gif" ContentType="image/gif"/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70" r:id="rId11"/>
    <p:sldId id="271" r:id="rId12"/>
    <p:sldId id="272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2AA86-CC70-4E8C-978E-99744DBB4B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A18E66A-12EC-4AC5-9A76-4A915982B0B1}">
      <dgm:prSet phldrT="[Text]"/>
      <dgm:spPr/>
      <dgm:t>
        <a:bodyPr/>
        <a:lstStyle/>
        <a:p>
          <a:r>
            <a:rPr lang="en-US" dirty="0"/>
            <a:t>Ideal Fluid</a:t>
          </a:r>
        </a:p>
      </dgm:t>
    </dgm:pt>
    <dgm:pt modelId="{EAA8CCCA-AAD0-4D11-8916-5294B669D570}" type="parTrans" cxnId="{91E8BA0B-4426-4A9F-BE66-B19314117B03}">
      <dgm:prSet/>
      <dgm:spPr/>
      <dgm:t>
        <a:bodyPr/>
        <a:lstStyle/>
        <a:p>
          <a:endParaRPr lang="en-US"/>
        </a:p>
      </dgm:t>
    </dgm:pt>
    <dgm:pt modelId="{F9B29F56-DB26-4AF9-B79B-B723BE192C65}" type="sibTrans" cxnId="{91E8BA0B-4426-4A9F-BE66-B19314117B03}">
      <dgm:prSet/>
      <dgm:spPr/>
      <dgm:t>
        <a:bodyPr/>
        <a:lstStyle/>
        <a:p>
          <a:endParaRPr lang="en-US"/>
        </a:p>
      </dgm:t>
    </dgm:pt>
    <dgm:pt modelId="{4AA9C21E-90B1-4BEE-ADCA-BFE1A7CF67AC}">
      <dgm:prSet phldrT="[Text]"/>
      <dgm:spPr/>
      <dgm:t>
        <a:bodyPr/>
        <a:lstStyle/>
        <a:p>
          <a:r>
            <a:rPr lang="en-US" dirty="0"/>
            <a:t>Real Fluid</a:t>
          </a:r>
        </a:p>
      </dgm:t>
    </dgm:pt>
    <dgm:pt modelId="{03408C2F-3E8B-4632-9EFE-B27F9A12AD67}" type="parTrans" cxnId="{55EEB0C4-4C79-4D99-B65D-9CCDEFD1A34F}">
      <dgm:prSet/>
      <dgm:spPr/>
      <dgm:t>
        <a:bodyPr/>
        <a:lstStyle/>
        <a:p>
          <a:endParaRPr lang="en-US"/>
        </a:p>
      </dgm:t>
    </dgm:pt>
    <dgm:pt modelId="{D6C867C9-1F1A-437B-AE46-EE0412B6F3A3}" type="sibTrans" cxnId="{55EEB0C4-4C79-4D99-B65D-9CCDEFD1A34F}">
      <dgm:prSet/>
      <dgm:spPr/>
      <dgm:t>
        <a:bodyPr/>
        <a:lstStyle/>
        <a:p>
          <a:endParaRPr lang="en-US"/>
        </a:p>
      </dgm:t>
    </dgm:pt>
    <dgm:pt modelId="{3422099F-224C-469C-94DB-D900E97B4977}">
      <dgm:prSet phldrT="[Text]"/>
      <dgm:spPr/>
      <dgm:t>
        <a:bodyPr/>
        <a:lstStyle/>
        <a:p>
          <a:r>
            <a:rPr lang="en-US" dirty="0"/>
            <a:t>Newtonian Fluid</a:t>
          </a:r>
        </a:p>
      </dgm:t>
    </dgm:pt>
    <dgm:pt modelId="{FA89BF91-7E8E-4FFE-B6AD-DA4A39633AFB}" type="parTrans" cxnId="{E2E98724-D12A-408C-930D-A18F1F58D9ED}">
      <dgm:prSet/>
      <dgm:spPr/>
      <dgm:t>
        <a:bodyPr/>
        <a:lstStyle/>
        <a:p>
          <a:endParaRPr lang="en-US"/>
        </a:p>
      </dgm:t>
    </dgm:pt>
    <dgm:pt modelId="{38C26036-F4BC-4AF2-BA4D-413D0B0F9990}" type="sibTrans" cxnId="{E2E98724-D12A-408C-930D-A18F1F58D9ED}">
      <dgm:prSet/>
      <dgm:spPr/>
      <dgm:t>
        <a:bodyPr/>
        <a:lstStyle/>
        <a:p>
          <a:endParaRPr lang="en-US"/>
        </a:p>
      </dgm:t>
    </dgm:pt>
    <dgm:pt modelId="{64010258-A87F-4AB0-B4EF-F17B99B88316}">
      <dgm:prSet phldrT="[Text]"/>
      <dgm:spPr/>
      <dgm:t>
        <a:bodyPr/>
        <a:lstStyle/>
        <a:p>
          <a:r>
            <a:rPr lang="en-US" dirty="0"/>
            <a:t>Non-Newtonian Fluid</a:t>
          </a:r>
        </a:p>
      </dgm:t>
    </dgm:pt>
    <dgm:pt modelId="{0DF4A1DA-7D6B-4D77-B86F-62E3C736CE8C}" type="parTrans" cxnId="{0144C003-C900-41C9-BC71-3B9B56A050D5}">
      <dgm:prSet/>
      <dgm:spPr/>
      <dgm:t>
        <a:bodyPr/>
        <a:lstStyle/>
        <a:p>
          <a:endParaRPr lang="en-US"/>
        </a:p>
      </dgm:t>
    </dgm:pt>
    <dgm:pt modelId="{5657960F-3E63-4FF9-BC3F-F6BB60659378}" type="sibTrans" cxnId="{0144C003-C900-41C9-BC71-3B9B56A050D5}">
      <dgm:prSet/>
      <dgm:spPr/>
      <dgm:t>
        <a:bodyPr/>
        <a:lstStyle/>
        <a:p>
          <a:endParaRPr lang="en-US"/>
        </a:p>
      </dgm:t>
    </dgm:pt>
    <dgm:pt modelId="{066483D7-2020-4682-8CF5-D806EB369988}">
      <dgm:prSet phldrT="[Text]"/>
      <dgm:spPr/>
      <dgm:t>
        <a:bodyPr/>
        <a:lstStyle/>
        <a:p>
          <a:r>
            <a:rPr lang="en-US" dirty="0"/>
            <a:t>Ideal Plastic Fluid</a:t>
          </a:r>
        </a:p>
      </dgm:t>
    </dgm:pt>
    <dgm:pt modelId="{11B29869-E4A2-4703-9D10-10479142504F}" type="parTrans" cxnId="{BFF53B12-B35A-4CA1-B1CC-DF9FEB72E0AC}">
      <dgm:prSet/>
      <dgm:spPr/>
      <dgm:t>
        <a:bodyPr/>
        <a:lstStyle/>
        <a:p>
          <a:endParaRPr lang="en-US"/>
        </a:p>
      </dgm:t>
    </dgm:pt>
    <dgm:pt modelId="{56352490-785E-4ED7-B142-9489A41D1B44}" type="sibTrans" cxnId="{BFF53B12-B35A-4CA1-B1CC-DF9FEB72E0AC}">
      <dgm:prSet/>
      <dgm:spPr/>
      <dgm:t>
        <a:bodyPr/>
        <a:lstStyle/>
        <a:p>
          <a:endParaRPr lang="en-US"/>
        </a:p>
      </dgm:t>
    </dgm:pt>
    <dgm:pt modelId="{17693934-E0D7-4D3F-A15A-19D6F04466DF}">
      <dgm:prSet phldrT="[Text]"/>
      <dgm:spPr/>
      <dgm:t>
        <a:bodyPr/>
        <a:lstStyle/>
        <a:p>
          <a:r>
            <a:rPr lang="en-US" dirty="0"/>
            <a:t>Compressible Fluid</a:t>
          </a:r>
        </a:p>
      </dgm:t>
    </dgm:pt>
    <dgm:pt modelId="{F1BD5251-5620-4A36-8CA3-C9E88FF77A69}" type="parTrans" cxnId="{DA67C5A4-AF71-4255-8377-F00A7D725977}">
      <dgm:prSet/>
      <dgm:spPr/>
      <dgm:t>
        <a:bodyPr/>
        <a:lstStyle/>
        <a:p>
          <a:endParaRPr lang="en-US"/>
        </a:p>
      </dgm:t>
    </dgm:pt>
    <dgm:pt modelId="{BE6E3371-797D-482E-86FE-FE71E5926635}" type="sibTrans" cxnId="{DA67C5A4-AF71-4255-8377-F00A7D725977}">
      <dgm:prSet/>
      <dgm:spPr/>
      <dgm:t>
        <a:bodyPr/>
        <a:lstStyle/>
        <a:p>
          <a:endParaRPr lang="en-US"/>
        </a:p>
      </dgm:t>
    </dgm:pt>
    <dgm:pt modelId="{CE18691A-F09C-460C-887B-87988CBB0951}">
      <dgm:prSet phldrT="[Text]"/>
      <dgm:spPr/>
      <dgm:t>
        <a:bodyPr/>
        <a:lstStyle/>
        <a:p>
          <a:r>
            <a:rPr lang="en-US" dirty="0"/>
            <a:t>Incompressible Fluid</a:t>
          </a:r>
        </a:p>
      </dgm:t>
    </dgm:pt>
    <dgm:pt modelId="{F93DE497-F2FB-421F-9EF5-4C53DE78A060}" type="parTrans" cxnId="{2FBD531E-1069-4F27-8BB9-0B1DC2584CA0}">
      <dgm:prSet/>
      <dgm:spPr/>
      <dgm:t>
        <a:bodyPr/>
        <a:lstStyle/>
        <a:p>
          <a:endParaRPr lang="en-US"/>
        </a:p>
      </dgm:t>
    </dgm:pt>
    <dgm:pt modelId="{DACF20F6-921A-48C6-88C9-5B2125155715}" type="sibTrans" cxnId="{2FBD531E-1069-4F27-8BB9-0B1DC2584CA0}">
      <dgm:prSet/>
      <dgm:spPr/>
      <dgm:t>
        <a:bodyPr/>
        <a:lstStyle/>
        <a:p>
          <a:endParaRPr lang="en-US"/>
        </a:p>
      </dgm:t>
    </dgm:pt>
    <dgm:pt modelId="{CA536935-B8C1-4D82-BDB3-6A4A4709E606}" type="pres">
      <dgm:prSet presAssocID="{98C2AA86-CC70-4E8C-978E-99744DBB4B3C}" presName="compositeShape" presStyleCnt="0">
        <dgm:presLayoutVars>
          <dgm:dir/>
          <dgm:resizeHandles/>
        </dgm:presLayoutVars>
      </dgm:prSet>
      <dgm:spPr/>
    </dgm:pt>
    <dgm:pt modelId="{B33C3497-F99A-42EE-8643-50AE4C602147}" type="pres">
      <dgm:prSet presAssocID="{98C2AA86-CC70-4E8C-978E-99744DBB4B3C}" presName="pyramid" presStyleLbl="node1" presStyleIdx="0" presStyleCnt="1" custLinFactNeighborX="201" custLinFactNeighborY="-76"/>
      <dgm:spPr/>
    </dgm:pt>
    <dgm:pt modelId="{DC69381E-9F87-44C8-BADD-50800C7FF036}" type="pres">
      <dgm:prSet presAssocID="{98C2AA86-CC70-4E8C-978E-99744DBB4B3C}" presName="theList" presStyleCnt="0"/>
      <dgm:spPr/>
    </dgm:pt>
    <dgm:pt modelId="{E1EDA122-6255-4419-85E1-6EE8D5B7C59E}" type="pres">
      <dgm:prSet presAssocID="{7A18E66A-12EC-4AC5-9A76-4A915982B0B1}" presName="aNode" presStyleLbl="fgAcc1" presStyleIdx="0" presStyleCnt="7">
        <dgm:presLayoutVars>
          <dgm:bulletEnabled val="1"/>
        </dgm:presLayoutVars>
      </dgm:prSet>
      <dgm:spPr/>
    </dgm:pt>
    <dgm:pt modelId="{EAE71D96-498C-4026-9A85-3A8F4C230C89}" type="pres">
      <dgm:prSet presAssocID="{7A18E66A-12EC-4AC5-9A76-4A915982B0B1}" presName="aSpace" presStyleCnt="0"/>
      <dgm:spPr/>
    </dgm:pt>
    <dgm:pt modelId="{6994D81E-C6BC-46AC-B81F-F7970D5A144B}" type="pres">
      <dgm:prSet presAssocID="{4AA9C21E-90B1-4BEE-ADCA-BFE1A7CF67AC}" presName="aNode" presStyleLbl="fgAcc1" presStyleIdx="1" presStyleCnt="7">
        <dgm:presLayoutVars>
          <dgm:bulletEnabled val="1"/>
        </dgm:presLayoutVars>
      </dgm:prSet>
      <dgm:spPr/>
    </dgm:pt>
    <dgm:pt modelId="{E339E4A6-0C30-47DC-A59D-338063BAACFF}" type="pres">
      <dgm:prSet presAssocID="{4AA9C21E-90B1-4BEE-ADCA-BFE1A7CF67AC}" presName="aSpace" presStyleCnt="0"/>
      <dgm:spPr/>
    </dgm:pt>
    <dgm:pt modelId="{AC6CDFB2-FD5A-4066-BA40-C9AAAA338841}" type="pres">
      <dgm:prSet presAssocID="{3422099F-224C-469C-94DB-D900E97B4977}" presName="aNode" presStyleLbl="fgAcc1" presStyleIdx="2" presStyleCnt="7">
        <dgm:presLayoutVars>
          <dgm:bulletEnabled val="1"/>
        </dgm:presLayoutVars>
      </dgm:prSet>
      <dgm:spPr/>
    </dgm:pt>
    <dgm:pt modelId="{B55FA569-5B38-4AA3-9BEA-8C6E5B23BC1F}" type="pres">
      <dgm:prSet presAssocID="{3422099F-224C-469C-94DB-D900E97B4977}" presName="aSpace" presStyleCnt="0"/>
      <dgm:spPr/>
    </dgm:pt>
    <dgm:pt modelId="{D3D44959-8F19-4F9C-A0AC-F619239DF585}" type="pres">
      <dgm:prSet presAssocID="{64010258-A87F-4AB0-B4EF-F17B99B88316}" presName="aNode" presStyleLbl="fgAcc1" presStyleIdx="3" presStyleCnt="7">
        <dgm:presLayoutVars>
          <dgm:bulletEnabled val="1"/>
        </dgm:presLayoutVars>
      </dgm:prSet>
      <dgm:spPr/>
    </dgm:pt>
    <dgm:pt modelId="{EC6E0F12-081D-4CA9-BB42-23142E6F9C50}" type="pres">
      <dgm:prSet presAssocID="{64010258-A87F-4AB0-B4EF-F17B99B88316}" presName="aSpace" presStyleCnt="0"/>
      <dgm:spPr/>
    </dgm:pt>
    <dgm:pt modelId="{11C5AD19-B603-4690-A4C6-5C7EF77D7859}" type="pres">
      <dgm:prSet presAssocID="{066483D7-2020-4682-8CF5-D806EB369988}" presName="aNode" presStyleLbl="fgAcc1" presStyleIdx="4" presStyleCnt="7">
        <dgm:presLayoutVars>
          <dgm:bulletEnabled val="1"/>
        </dgm:presLayoutVars>
      </dgm:prSet>
      <dgm:spPr/>
    </dgm:pt>
    <dgm:pt modelId="{DF6C144F-833A-48AE-8773-9AA70510DC62}" type="pres">
      <dgm:prSet presAssocID="{066483D7-2020-4682-8CF5-D806EB369988}" presName="aSpace" presStyleCnt="0"/>
      <dgm:spPr/>
    </dgm:pt>
    <dgm:pt modelId="{FB1A843F-354D-4716-9E51-6819570D04B7}" type="pres">
      <dgm:prSet presAssocID="{17693934-E0D7-4D3F-A15A-19D6F04466DF}" presName="aNode" presStyleLbl="fgAcc1" presStyleIdx="5" presStyleCnt="7">
        <dgm:presLayoutVars>
          <dgm:bulletEnabled val="1"/>
        </dgm:presLayoutVars>
      </dgm:prSet>
      <dgm:spPr/>
    </dgm:pt>
    <dgm:pt modelId="{16DD9438-0766-4F4C-8569-65C22F20199E}" type="pres">
      <dgm:prSet presAssocID="{17693934-E0D7-4D3F-A15A-19D6F04466DF}" presName="aSpace" presStyleCnt="0"/>
      <dgm:spPr/>
    </dgm:pt>
    <dgm:pt modelId="{F4E31DB9-9509-47F8-AED0-6769C7C561AE}" type="pres">
      <dgm:prSet presAssocID="{CE18691A-F09C-460C-887B-87988CBB0951}" presName="aNode" presStyleLbl="fgAcc1" presStyleIdx="6" presStyleCnt="7">
        <dgm:presLayoutVars>
          <dgm:bulletEnabled val="1"/>
        </dgm:presLayoutVars>
      </dgm:prSet>
      <dgm:spPr/>
    </dgm:pt>
    <dgm:pt modelId="{71474A5D-7884-4F4E-99B2-6F44521D93E2}" type="pres">
      <dgm:prSet presAssocID="{CE18691A-F09C-460C-887B-87988CBB0951}" presName="aSpace" presStyleCnt="0"/>
      <dgm:spPr/>
    </dgm:pt>
  </dgm:ptLst>
  <dgm:cxnLst>
    <dgm:cxn modelId="{0144C003-C900-41C9-BC71-3B9B56A050D5}" srcId="{98C2AA86-CC70-4E8C-978E-99744DBB4B3C}" destId="{64010258-A87F-4AB0-B4EF-F17B99B88316}" srcOrd="3" destOrd="0" parTransId="{0DF4A1DA-7D6B-4D77-B86F-62E3C736CE8C}" sibTransId="{5657960F-3E63-4FF9-BC3F-F6BB60659378}"/>
    <dgm:cxn modelId="{91E8BA0B-4426-4A9F-BE66-B19314117B03}" srcId="{98C2AA86-CC70-4E8C-978E-99744DBB4B3C}" destId="{7A18E66A-12EC-4AC5-9A76-4A915982B0B1}" srcOrd="0" destOrd="0" parTransId="{EAA8CCCA-AAD0-4D11-8916-5294B669D570}" sibTransId="{F9B29F56-DB26-4AF9-B79B-B723BE192C65}"/>
    <dgm:cxn modelId="{BFF53B12-B35A-4CA1-B1CC-DF9FEB72E0AC}" srcId="{98C2AA86-CC70-4E8C-978E-99744DBB4B3C}" destId="{066483D7-2020-4682-8CF5-D806EB369988}" srcOrd="4" destOrd="0" parTransId="{11B29869-E4A2-4703-9D10-10479142504F}" sibTransId="{56352490-785E-4ED7-B142-9489A41D1B44}"/>
    <dgm:cxn modelId="{4226771A-FE83-4396-83BF-400749B7E0F9}" type="presOf" srcId="{7A18E66A-12EC-4AC5-9A76-4A915982B0B1}" destId="{E1EDA122-6255-4419-85E1-6EE8D5B7C59E}" srcOrd="0" destOrd="0" presId="urn:microsoft.com/office/officeart/2005/8/layout/pyramid2"/>
    <dgm:cxn modelId="{2FBD531E-1069-4F27-8BB9-0B1DC2584CA0}" srcId="{98C2AA86-CC70-4E8C-978E-99744DBB4B3C}" destId="{CE18691A-F09C-460C-887B-87988CBB0951}" srcOrd="6" destOrd="0" parTransId="{F93DE497-F2FB-421F-9EF5-4C53DE78A060}" sibTransId="{DACF20F6-921A-48C6-88C9-5B2125155715}"/>
    <dgm:cxn modelId="{E2E98724-D12A-408C-930D-A18F1F58D9ED}" srcId="{98C2AA86-CC70-4E8C-978E-99744DBB4B3C}" destId="{3422099F-224C-469C-94DB-D900E97B4977}" srcOrd="2" destOrd="0" parTransId="{FA89BF91-7E8E-4FFE-B6AD-DA4A39633AFB}" sibTransId="{38C26036-F4BC-4AF2-BA4D-413D0B0F9990}"/>
    <dgm:cxn modelId="{F06CB22D-53E3-442E-9D4C-8712FCB13836}" type="presOf" srcId="{066483D7-2020-4682-8CF5-D806EB369988}" destId="{11C5AD19-B603-4690-A4C6-5C7EF77D7859}" srcOrd="0" destOrd="0" presId="urn:microsoft.com/office/officeart/2005/8/layout/pyramid2"/>
    <dgm:cxn modelId="{FC42EA73-A962-40AF-93DE-9900B04237C5}" type="presOf" srcId="{17693934-E0D7-4D3F-A15A-19D6F04466DF}" destId="{FB1A843F-354D-4716-9E51-6819570D04B7}" srcOrd="0" destOrd="0" presId="urn:microsoft.com/office/officeart/2005/8/layout/pyramid2"/>
    <dgm:cxn modelId="{4FE9B259-988F-43DE-B4B5-6B3204A28B0A}" type="presOf" srcId="{CE18691A-F09C-460C-887B-87988CBB0951}" destId="{F4E31DB9-9509-47F8-AED0-6769C7C561AE}" srcOrd="0" destOrd="0" presId="urn:microsoft.com/office/officeart/2005/8/layout/pyramid2"/>
    <dgm:cxn modelId="{DA67C5A4-AF71-4255-8377-F00A7D725977}" srcId="{98C2AA86-CC70-4E8C-978E-99744DBB4B3C}" destId="{17693934-E0D7-4D3F-A15A-19D6F04466DF}" srcOrd="5" destOrd="0" parTransId="{F1BD5251-5620-4A36-8CA3-C9E88FF77A69}" sibTransId="{BE6E3371-797D-482E-86FE-FE71E5926635}"/>
    <dgm:cxn modelId="{02997EB6-C7A5-40B5-A35F-E2F9956469D1}" type="presOf" srcId="{64010258-A87F-4AB0-B4EF-F17B99B88316}" destId="{D3D44959-8F19-4F9C-A0AC-F619239DF585}" srcOrd="0" destOrd="0" presId="urn:microsoft.com/office/officeart/2005/8/layout/pyramid2"/>
    <dgm:cxn modelId="{77FF5FBD-57AD-4D5A-875D-5ECAA63E8637}" type="presOf" srcId="{4AA9C21E-90B1-4BEE-ADCA-BFE1A7CF67AC}" destId="{6994D81E-C6BC-46AC-B81F-F7970D5A144B}" srcOrd="0" destOrd="0" presId="urn:microsoft.com/office/officeart/2005/8/layout/pyramid2"/>
    <dgm:cxn modelId="{55EEB0C4-4C79-4D99-B65D-9CCDEFD1A34F}" srcId="{98C2AA86-CC70-4E8C-978E-99744DBB4B3C}" destId="{4AA9C21E-90B1-4BEE-ADCA-BFE1A7CF67AC}" srcOrd="1" destOrd="0" parTransId="{03408C2F-3E8B-4632-9EFE-B27F9A12AD67}" sibTransId="{D6C867C9-1F1A-437B-AE46-EE0412B6F3A3}"/>
    <dgm:cxn modelId="{96929DCB-1E31-43FC-8AE3-E7AAA1AFCD40}" type="presOf" srcId="{98C2AA86-CC70-4E8C-978E-99744DBB4B3C}" destId="{CA536935-B8C1-4D82-BDB3-6A4A4709E606}" srcOrd="0" destOrd="0" presId="urn:microsoft.com/office/officeart/2005/8/layout/pyramid2"/>
    <dgm:cxn modelId="{7F0057E6-23C2-4F0C-A83B-37E8009407DE}" type="presOf" srcId="{3422099F-224C-469C-94DB-D900E97B4977}" destId="{AC6CDFB2-FD5A-4066-BA40-C9AAAA338841}" srcOrd="0" destOrd="0" presId="urn:microsoft.com/office/officeart/2005/8/layout/pyramid2"/>
    <dgm:cxn modelId="{DB7E7A1C-F8DE-4133-8889-51A8DD9B13A2}" type="presParOf" srcId="{CA536935-B8C1-4D82-BDB3-6A4A4709E606}" destId="{B33C3497-F99A-42EE-8643-50AE4C602147}" srcOrd="0" destOrd="0" presId="urn:microsoft.com/office/officeart/2005/8/layout/pyramid2"/>
    <dgm:cxn modelId="{D3955631-F721-4C69-A1DE-CA82E8E3CE6E}" type="presParOf" srcId="{CA536935-B8C1-4D82-BDB3-6A4A4709E606}" destId="{DC69381E-9F87-44C8-BADD-50800C7FF036}" srcOrd="1" destOrd="0" presId="urn:microsoft.com/office/officeart/2005/8/layout/pyramid2"/>
    <dgm:cxn modelId="{7C078C5B-77F5-44F1-A72A-F17434AB4C6C}" type="presParOf" srcId="{DC69381E-9F87-44C8-BADD-50800C7FF036}" destId="{E1EDA122-6255-4419-85E1-6EE8D5B7C59E}" srcOrd="0" destOrd="0" presId="urn:microsoft.com/office/officeart/2005/8/layout/pyramid2"/>
    <dgm:cxn modelId="{435A4F95-2C96-4B61-959E-429226BE9695}" type="presParOf" srcId="{DC69381E-9F87-44C8-BADD-50800C7FF036}" destId="{EAE71D96-498C-4026-9A85-3A8F4C230C89}" srcOrd="1" destOrd="0" presId="urn:microsoft.com/office/officeart/2005/8/layout/pyramid2"/>
    <dgm:cxn modelId="{7921D590-535B-4A7D-9D1F-F366259AE476}" type="presParOf" srcId="{DC69381E-9F87-44C8-BADD-50800C7FF036}" destId="{6994D81E-C6BC-46AC-B81F-F7970D5A144B}" srcOrd="2" destOrd="0" presId="urn:microsoft.com/office/officeart/2005/8/layout/pyramid2"/>
    <dgm:cxn modelId="{D0680231-6AC6-4A66-9344-8A512E713155}" type="presParOf" srcId="{DC69381E-9F87-44C8-BADD-50800C7FF036}" destId="{E339E4A6-0C30-47DC-A59D-338063BAACFF}" srcOrd="3" destOrd="0" presId="urn:microsoft.com/office/officeart/2005/8/layout/pyramid2"/>
    <dgm:cxn modelId="{C74FF4AC-058B-4030-BF49-F56A2710B332}" type="presParOf" srcId="{DC69381E-9F87-44C8-BADD-50800C7FF036}" destId="{AC6CDFB2-FD5A-4066-BA40-C9AAAA338841}" srcOrd="4" destOrd="0" presId="urn:microsoft.com/office/officeart/2005/8/layout/pyramid2"/>
    <dgm:cxn modelId="{3F4588F4-E561-42CC-9203-32096152AE9E}" type="presParOf" srcId="{DC69381E-9F87-44C8-BADD-50800C7FF036}" destId="{B55FA569-5B38-4AA3-9BEA-8C6E5B23BC1F}" srcOrd="5" destOrd="0" presId="urn:microsoft.com/office/officeart/2005/8/layout/pyramid2"/>
    <dgm:cxn modelId="{21EAAE07-B86E-465D-A0F7-83D34DF8D6CC}" type="presParOf" srcId="{DC69381E-9F87-44C8-BADD-50800C7FF036}" destId="{D3D44959-8F19-4F9C-A0AC-F619239DF585}" srcOrd="6" destOrd="0" presId="urn:microsoft.com/office/officeart/2005/8/layout/pyramid2"/>
    <dgm:cxn modelId="{7C40B219-3470-4F42-8DFF-A4D29D94E537}" type="presParOf" srcId="{DC69381E-9F87-44C8-BADD-50800C7FF036}" destId="{EC6E0F12-081D-4CA9-BB42-23142E6F9C50}" srcOrd="7" destOrd="0" presId="urn:microsoft.com/office/officeart/2005/8/layout/pyramid2"/>
    <dgm:cxn modelId="{FB438B6D-3495-45C6-A198-D7B9ACAD0933}" type="presParOf" srcId="{DC69381E-9F87-44C8-BADD-50800C7FF036}" destId="{11C5AD19-B603-4690-A4C6-5C7EF77D7859}" srcOrd="8" destOrd="0" presId="urn:microsoft.com/office/officeart/2005/8/layout/pyramid2"/>
    <dgm:cxn modelId="{0C0B36EB-B858-4639-B9CF-BD068472C72C}" type="presParOf" srcId="{DC69381E-9F87-44C8-BADD-50800C7FF036}" destId="{DF6C144F-833A-48AE-8773-9AA70510DC62}" srcOrd="9" destOrd="0" presId="urn:microsoft.com/office/officeart/2005/8/layout/pyramid2"/>
    <dgm:cxn modelId="{F203CD47-5419-4274-8549-46735F685FFE}" type="presParOf" srcId="{DC69381E-9F87-44C8-BADD-50800C7FF036}" destId="{FB1A843F-354D-4716-9E51-6819570D04B7}" srcOrd="10" destOrd="0" presId="urn:microsoft.com/office/officeart/2005/8/layout/pyramid2"/>
    <dgm:cxn modelId="{07D1F719-5982-4C01-972D-EEFD54B91B8F}" type="presParOf" srcId="{DC69381E-9F87-44C8-BADD-50800C7FF036}" destId="{16DD9438-0766-4F4C-8569-65C22F20199E}" srcOrd="11" destOrd="0" presId="urn:microsoft.com/office/officeart/2005/8/layout/pyramid2"/>
    <dgm:cxn modelId="{92D291DA-C789-4701-B989-99FF6AD0A041}" type="presParOf" srcId="{DC69381E-9F87-44C8-BADD-50800C7FF036}" destId="{F4E31DB9-9509-47F8-AED0-6769C7C561AE}" srcOrd="12" destOrd="0" presId="urn:microsoft.com/office/officeart/2005/8/layout/pyramid2"/>
    <dgm:cxn modelId="{F31B21AF-2592-419E-99D9-12A3BE9EBC43}" type="presParOf" srcId="{DC69381E-9F87-44C8-BADD-50800C7FF036}" destId="{71474A5D-7884-4F4E-99B2-6F44521D93E2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3497-F99A-42EE-8643-50AE4C602147}">
      <dsp:nvSpPr>
        <dsp:cNvPr id="0" name=""/>
        <dsp:cNvSpPr/>
      </dsp:nvSpPr>
      <dsp:spPr>
        <a:xfrm>
          <a:off x="959157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DA122-6255-4419-85E1-6EE8D5B7C59E}">
      <dsp:nvSpPr>
        <dsp:cNvPr id="0" name=""/>
        <dsp:cNvSpPr/>
      </dsp:nvSpPr>
      <dsp:spPr>
        <a:xfrm>
          <a:off x="3657599" y="542395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Ideal Fluid</a:t>
          </a:r>
        </a:p>
      </dsp:txBody>
      <dsp:txXfrm>
        <a:off x="3684464" y="569260"/>
        <a:ext cx="3468403" cy="496603"/>
      </dsp:txXfrm>
    </dsp:sp>
    <dsp:sp modelId="{6994D81E-C6BC-46AC-B81F-F7970D5A144B}">
      <dsp:nvSpPr>
        <dsp:cNvPr id="0" name=""/>
        <dsp:cNvSpPr/>
      </dsp:nvSpPr>
      <dsp:spPr>
        <a:xfrm>
          <a:off x="3657599" y="1161520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Real Fluid</a:t>
          </a:r>
        </a:p>
      </dsp:txBody>
      <dsp:txXfrm>
        <a:off x="3684464" y="1188385"/>
        <a:ext cx="3468403" cy="496603"/>
      </dsp:txXfrm>
    </dsp:sp>
    <dsp:sp modelId="{AC6CDFB2-FD5A-4066-BA40-C9AAAA338841}">
      <dsp:nvSpPr>
        <dsp:cNvPr id="0" name=""/>
        <dsp:cNvSpPr/>
      </dsp:nvSpPr>
      <dsp:spPr>
        <a:xfrm>
          <a:off x="3657599" y="1780645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Newtonian Fluid</a:t>
          </a:r>
        </a:p>
      </dsp:txBody>
      <dsp:txXfrm>
        <a:off x="3684464" y="1807510"/>
        <a:ext cx="3468403" cy="496603"/>
      </dsp:txXfrm>
    </dsp:sp>
    <dsp:sp modelId="{D3D44959-8F19-4F9C-A0AC-F619239DF585}">
      <dsp:nvSpPr>
        <dsp:cNvPr id="0" name=""/>
        <dsp:cNvSpPr/>
      </dsp:nvSpPr>
      <dsp:spPr>
        <a:xfrm>
          <a:off x="3657599" y="2399770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Non-Newtonian Fluid</a:t>
          </a:r>
        </a:p>
      </dsp:txBody>
      <dsp:txXfrm>
        <a:off x="3684464" y="2426635"/>
        <a:ext cx="3468403" cy="496603"/>
      </dsp:txXfrm>
    </dsp:sp>
    <dsp:sp modelId="{11C5AD19-B603-4690-A4C6-5C7EF77D7859}">
      <dsp:nvSpPr>
        <dsp:cNvPr id="0" name=""/>
        <dsp:cNvSpPr/>
      </dsp:nvSpPr>
      <dsp:spPr>
        <a:xfrm>
          <a:off x="3657599" y="3018896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Ideal Plastic Fluid</a:t>
          </a:r>
        </a:p>
      </dsp:txBody>
      <dsp:txXfrm>
        <a:off x="3684464" y="3045761"/>
        <a:ext cx="3468403" cy="496603"/>
      </dsp:txXfrm>
    </dsp:sp>
    <dsp:sp modelId="{FB1A843F-354D-4716-9E51-6819570D04B7}">
      <dsp:nvSpPr>
        <dsp:cNvPr id="0" name=""/>
        <dsp:cNvSpPr/>
      </dsp:nvSpPr>
      <dsp:spPr>
        <a:xfrm>
          <a:off x="3657599" y="3638021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Compressible Fluid</a:t>
          </a:r>
        </a:p>
      </dsp:txBody>
      <dsp:txXfrm>
        <a:off x="3684464" y="3664886"/>
        <a:ext cx="3468403" cy="496603"/>
      </dsp:txXfrm>
    </dsp:sp>
    <dsp:sp modelId="{F4E31DB9-9509-47F8-AED0-6769C7C561AE}">
      <dsp:nvSpPr>
        <dsp:cNvPr id="0" name=""/>
        <dsp:cNvSpPr/>
      </dsp:nvSpPr>
      <dsp:spPr>
        <a:xfrm>
          <a:off x="3657599" y="4257146"/>
          <a:ext cx="3522133" cy="550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Incompressible Fluid</a:t>
          </a:r>
        </a:p>
      </dsp:txBody>
      <dsp:txXfrm>
        <a:off x="3684464" y="4284011"/>
        <a:ext cx="3468403" cy="496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0330-A508-40AB-8FAD-06D566E75C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26E2-FD95-4FE7-A2F1-7807C2420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9A8A-0638-E9A7-47AF-8083B5507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D1540-B914-D241-A3A3-9F93DDACC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5C43-F569-4885-2F5E-2D709E8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AA9A-1704-408A-8AF5-B254EA7F40B6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B3E6-8388-D529-B1AF-E89E3B0E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EC27C-A424-C9C3-D313-AFBBAB03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3E4F-12A0-D8EA-0839-2711B8C2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677CC-909E-B5CC-1F6B-7C5D06E7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D945-98B1-74E6-F2D6-3BCF12B5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AAB8-069A-4463-8A3C-F4AB47002E06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A72E-76AC-FDFA-7E8D-89D511A2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0CCA-7357-13FE-22CA-53571E26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7C7CF-9B54-5903-3DD2-9384FE82E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1B559-3106-1023-BE9D-D8E3D2D00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00DA3-C134-B811-EC71-AD270C57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02C3-43FC-457D-AE01-155B92CD806F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34BDB-0598-7D9D-6008-131A68CB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BB47E-3163-5F68-2CF2-AC72C180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5614-DDF8-963E-E9FC-8A58C279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B45E-F2F1-988E-8BBA-7698C88D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84A5-8AE1-4179-F4FE-6D24219F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7188-AC8E-4CED-9C86-E3B05567C36B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BDA22-C356-05A7-1473-65F0D86F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294E-E01F-C101-46AE-FF16E87B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A333-4117-7242-91DF-4DA53336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2DCFA-D385-72A8-1BA1-9917A12A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4E12-1007-11F5-05EB-C4590A89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771C-87CA-44F2-9E20-C0826B525D9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2D1E3-3A3C-FA3B-6CD2-4C031BA2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826C-C7DB-690F-14F0-82C6F08B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0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88CE-0AF8-CA30-6430-C0EBA55D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5CC0-3E3D-F464-3C5B-061EBDB1E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31BC-B779-B372-1C27-0F8332123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DC320-EC77-FAD6-F5E4-F94DEC97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17C-A4A9-4D08-A5F6-1EDFCB5948B9}" type="datetime3">
              <a:rPr lang="en-US" smtClean="0"/>
              <a:t>24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8101A-6BA6-4E9D-E0A6-D0CE449E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35038-10A6-556B-B18C-E0E6DA41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6945-DACD-F084-ADA9-0EBEF852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3223-0BDB-A20F-D41B-8292E00CF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A73B-FA87-D8CF-A71C-0E77E94BD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A96313-51C8-F5F6-790F-E3F1F17DC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B2415-CF61-E7FF-D816-A6BBFCA32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99367-D6EC-B3D2-A9BA-DD55033F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55434-BB6C-496D-974D-BDC6B8A9449D}" type="datetime3">
              <a:rPr lang="en-US" smtClean="0"/>
              <a:t>24 January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FE897-0C66-8BC7-43FA-46EABC48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8017D-14E0-227C-447C-A0D997D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58EF-9554-5990-B2D1-EB59AEAC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72648-A466-ADA5-CF21-B3060BA7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A247-6D72-4104-95CD-E8E7F8B41412}" type="datetime3">
              <a:rPr lang="en-US" smtClean="0"/>
              <a:t>24 January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F189F-BCB9-E89D-3A33-D0B76750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04A3C-69B1-F9CF-A361-86C5F4F7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824C5-0501-D85A-823C-CF4D6B055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2512C-EA8D-9505-D569-CC2113A8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36022-078F-53AF-FB4D-543081AD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BE7F-D8EA-0260-0683-42B302F0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C477-ED08-4AB1-288D-BAA927DA0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F50C1-0808-BBB3-2B6B-D24A8B680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AB84B-51D3-4B2F-B045-978C5C9F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F1AE-435C-4EFB-A7B7-B4988020CF30}" type="datetime3">
              <a:rPr lang="en-US" smtClean="0"/>
              <a:t>24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0835A-CCD4-05B2-C0EF-ED0A66AA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4DC33-2110-725E-44C9-2FABD059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01-B646-F8E3-E414-8DF73A35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1A1E8-5B92-F45E-752D-D646C045F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7752D-12E6-364A-0AF2-BDD6E2054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1C03F-F118-AC47-A501-C7DF78C5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A68-D2FB-4B33-812D-D2EEC25226AE}" type="datetime3">
              <a:rPr lang="en-US" smtClean="0"/>
              <a:t>24 January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A306-1352-1D3C-29A7-DE1E204B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75AD9-1C8B-D2FA-6852-A5695A6D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C402-F286-46D5-44A0-86A13687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3399" y="6471960"/>
            <a:ext cx="1558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51B458-430F-4F3A-8EC7-7CB5E1280DFD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964A-66B2-47D2-0A86-3B2FBDE1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19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DHAKA POLYTECHNIC INSTITUTE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072F4-206F-F519-9BE4-342FDAA69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1219" y="64719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F33D-A96C-4C8C-B4E8-CABB1FF371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CD188-903D-0B02-56B8-1E0642696D9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1" y="41935"/>
            <a:ext cx="1026729" cy="10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heic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8A1F6-8DB3-DBAA-E29A-43A568A9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F1D1-7A1D-4AFA-AC16-D50A1A254879}" type="datetime3">
              <a:rPr lang="en-US" smtClean="0"/>
              <a:t>24 January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D16BF-8F23-895F-C49A-FA766BD06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5120-BDEE-7222-B7CE-4988A4E2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34D26F-F1F9-EC5A-4434-03E1BFE191D3}"/>
              </a:ext>
            </a:extLst>
          </p:cNvPr>
          <p:cNvSpPr txBox="1"/>
          <p:nvPr/>
        </p:nvSpPr>
        <p:spPr>
          <a:xfrm>
            <a:off x="1001488" y="511628"/>
            <a:ext cx="933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Fluid Mechanics and Machineries (67162)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7B15-BD89-0DF4-94C4-1BB2CFFA0D3C}"/>
              </a:ext>
            </a:extLst>
          </p:cNvPr>
          <p:cNvSpPr txBox="1"/>
          <p:nvPr/>
        </p:nvSpPr>
        <p:spPr>
          <a:xfrm>
            <a:off x="3233058" y="1302841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Semester  Power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A3B1F-E7BA-7C48-B7DC-DF87AA143DB6}"/>
              </a:ext>
            </a:extLst>
          </p:cNvPr>
          <p:cNvSpPr txBox="1"/>
          <p:nvPr/>
        </p:nvSpPr>
        <p:spPr>
          <a:xfrm>
            <a:off x="2564337" y="2363907"/>
            <a:ext cx="5974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Chapter- 02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Properties of Fluid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CD924-C285-1E5C-7788-523584CC80E6}"/>
              </a:ext>
            </a:extLst>
          </p:cNvPr>
          <p:cNvSpPr txBox="1"/>
          <p:nvPr/>
        </p:nvSpPr>
        <p:spPr>
          <a:xfrm>
            <a:off x="7990114" y="5087979"/>
            <a:ext cx="3994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Conducted By:</a:t>
            </a:r>
          </a:p>
          <a:p>
            <a:pPr algn="r"/>
            <a:r>
              <a:rPr lang="en-US" sz="2000" dirty="0"/>
              <a:t>Mohammad Mosharaf Hossain</a:t>
            </a:r>
          </a:p>
          <a:p>
            <a:pPr algn="r"/>
            <a:r>
              <a:rPr lang="en-US" sz="2000" dirty="0"/>
              <a:t>Chief Instructor</a:t>
            </a:r>
          </a:p>
          <a:p>
            <a:pPr algn="r"/>
            <a:r>
              <a:rPr lang="en-US" sz="2000" dirty="0"/>
              <a:t>Dhaka Polytechnic Institute</a:t>
            </a:r>
          </a:p>
        </p:txBody>
      </p:sp>
    </p:spTree>
    <p:extLst>
      <p:ext uri="{BB962C8B-B14F-4D97-AF65-F5344CB8AC3E}">
        <p14:creationId xmlns:p14="http://schemas.microsoft.com/office/powerpoint/2010/main" val="385378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E00EA-6691-738B-E825-D10A47A3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BBEFE-D776-89AC-2C0B-E02061C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E674-3948-210B-9E02-060CADAE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892DE7-E45E-53DB-0125-CC01C16D9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72" y="1311421"/>
            <a:ext cx="4953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- 1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Calculate the specific weight, density and specific gravity of two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litre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a liquid which weighs 9N.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Given data: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Volume (U) = 2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2/1000 m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(or) 2 × 10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(or) 0.002 m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Weighs (W) = 9N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find: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weight(w), Density (p), Specific gravity(S)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65352F1C-7767-FC72-5C9B-185BB7B5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7" y="1576470"/>
            <a:ext cx="5551714" cy="41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D9CCE42-2401-ADF3-6063-81E510185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856" y="5760828"/>
            <a:ext cx="5551714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gravity (S) = 0.458 No unit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61B05-A8C8-B695-DB45-F547D5517255}"/>
              </a:ext>
            </a:extLst>
          </p:cNvPr>
          <p:cNvSpPr txBox="1"/>
          <p:nvPr/>
        </p:nvSpPr>
        <p:spPr>
          <a:xfrm>
            <a:off x="5442856" y="1207138"/>
            <a:ext cx="2231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CD7E1-4229-3D9B-703E-3FDB6DAFA36F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3590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F7CA1-9BBE-7E9D-65DC-1CCE121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AC7D8-A378-38A6-5FCA-CA75915B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D5A3-8918-E2F7-6341-CE22C0BA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81A662-BEB1-5ACD-C1C6-234F8FE1F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3" y="912513"/>
            <a:ext cx="461554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- 2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Calculate the specific weight, mass density, specific gravity and specific volume of oil having a volume of 10000cm</a:t>
            </a:r>
            <a:r>
              <a:rPr kumimoji="0" lang="en-US" altLang="en-US" sz="1600" b="1" i="1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weight of 30N.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Given data: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Volume (U) = 10000cm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10000 / 1000000 m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(or) 0.01 m</a:t>
            </a:r>
            <a:r>
              <a:rPr kumimoji="0" lang="en-US" alt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Weight (W) = 30N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find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Specific weight (w)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(ii) Mass density (ρ)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(iii) Specific gravity (S)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(iv) Specific volume (V</a:t>
            </a:r>
            <a:r>
              <a:rPr kumimoji="0" lang="en-US" altLang="en-US" sz="1600" b="0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C6E4A120-BBDC-9F95-3A37-AF72C907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63" y="1360714"/>
            <a:ext cx="6431446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EC6F2-F02F-6989-4822-3681B37963D4}"/>
              </a:ext>
            </a:extLst>
          </p:cNvPr>
          <p:cNvSpPr txBox="1"/>
          <p:nvPr/>
        </p:nvSpPr>
        <p:spPr>
          <a:xfrm>
            <a:off x="5802086" y="9913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 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5E240-26C8-0F2C-A54C-B7D1C6E1665C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06413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66458-6F29-D2F9-D185-F866C697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ACB8A-DEE1-4A98-CE7C-C9344EF6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6E023-E99A-8704-70FA-54F73852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29CAC-D79D-F0FC-C954-6F5B0E834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08313"/>
            <a:ext cx="6019801" cy="3120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06483-717B-1633-D0C1-2071E295D97D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Tension</a:t>
            </a:r>
          </a:p>
        </p:txBody>
      </p:sp>
      <p:pic>
        <p:nvPicPr>
          <p:cNvPr id="5122" name="Picture 2" descr="1.4 Surface Tension | Chemistry">
            <a:extLst>
              <a:ext uri="{FF2B5EF4-FFF2-40B4-BE49-F238E27FC236}">
                <a16:creationId xmlns:a16="http://schemas.microsoft.com/office/drawing/2014/main" id="{86CB2A49-3CDA-91DC-25B5-2BE91380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0670"/>
            <a:ext cx="5638800" cy="32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7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BB6C2-20AC-DE92-DF71-DD6FD84F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590D9-7871-0D80-74D5-26D8C77A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E2597-991B-CBB0-6C4D-604D130F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5FACA-E0A0-B40A-B1D7-524D7038FF85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Tension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C8E91-5643-D6F7-C97D-57E2DCC1BEBC}"/>
              </a:ext>
            </a:extLst>
          </p:cNvPr>
          <p:cNvSpPr txBox="1"/>
          <p:nvPr/>
        </p:nvSpPr>
        <p:spPr>
          <a:xfrm>
            <a:off x="381001" y="1321872"/>
            <a:ext cx="5715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It is the tendency of liquid surfaces to shrink in minimum surface area. Surface tension is caused by cohesive forces between the liquid molecules.</a:t>
            </a:r>
          </a:p>
          <a:p>
            <a:pPr algn="l"/>
            <a:endParaRPr lang="en-US" b="0" i="0" dirty="0">
              <a:solidFill>
                <a:srgbClr val="444444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Note: Surface tension is the main reason for most insects to float on the water despite being denser than water.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66D5E-2D6B-FBA2-E830-0DE5AE2E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24" y="4167820"/>
            <a:ext cx="3353904" cy="2235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9376F5-C3EB-5619-0D59-7AD2D407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56" y="1166713"/>
            <a:ext cx="5453744" cy="29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56C85-EEF7-37E5-1BAA-60D328C5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BC4FC-4359-0D0A-F9DF-82782607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3AB62-C956-52CB-92E8-6EAD86F6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5AACB-F23D-6C6D-5297-7FD6EAC72021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3CC5A-6598-C803-8A88-787602273ADA}"/>
              </a:ext>
            </a:extLst>
          </p:cNvPr>
          <p:cNvSpPr txBox="1"/>
          <p:nvPr/>
        </p:nvSpPr>
        <p:spPr>
          <a:xfrm>
            <a:off x="368027" y="1768688"/>
            <a:ext cx="55973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pressure of a liquid is the equilibrium pressure of a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above its liquid.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pressure of a liquid varies with temperature. As the temperature increases, the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vapour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pressure also increases.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does’nt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varies with quantity of liquid and surface area of liquid.</a:t>
            </a:r>
          </a:p>
        </p:txBody>
      </p:sp>
      <p:pic>
        <p:nvPicPr>
          <p:cNvPr id="6146" name="Picture 2" descr="What Is Vapor Pressure Lowering">
            <a:extLst>
              <a:ext uri="{FF2B5EF4-FFF2-40B4-BE49-F238E27FC236}">
                <a16:creationId xmlns:a16="http://schemas.microsoft.com/office/drawing/2014/main" id="{7FFB0366-DEEB-B313-B2B1-C6338E9F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24" y="1971018"/>
            <a:ext cx="5296776" cy="39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9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4204F-51F0-3950-16BD-51FF271E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2AFB7-1239-C200-84FA-B10ECB2B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760AF-0E3C-35E0-01D8-3CD3E2FE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30731-E24E-66AA-FC42-7A9A6FEC86B8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Capillarity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8119A-E823-50B7-4145-A9DEB8C84F2B}"/>
              </a:ext>
            </a:extLst>
          </p:cNvPr>
          <p:cNvSpPr txBox="1"/>
          <p:nvPr/>
        </p:nvSpPr>
        <p:spPr>
          <a:xfrm>
            <a:off x="533399" y="425951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Capillarity 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an invisible force that works against the force of gravity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It pushes a liquid up in a tube or a narrow pipe. This rising of liquid is the capillary action. We call such liquid capillary water because the water follows the principle of capillarity.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D1C68-4342-C1BA-FF48-31FFA2889FE6}"/>
              </a:ext>
            </a:extLst>
          </p:cNvPr>
          <p:cNvSpPr txBox="1"/>
          <p:nvPr/>
        </p:nvSpPr>
        <p:spPr>
          <a:xfrm>
            <a:off x="679227" y="1643967"/>
            <a:ext cx="5688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D5156"/>
                </a:solidFill>
                <a:latin typeface="Google Sans"/>
              </a:rPr>
              <a:t>C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apillary action as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phenomenon where the ascension of liquids through a tube or cylinder takes place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</a:t>
            </a:r>
          </a:p>
          <a:p>
            <a:pPr algn="just"/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This primarily occurs due to adhesive and cohesive forces. </a:t>
            </a:r>
          </a:p>
          <a:p>
            <a:pPr algn="just"/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The liquid is drawn upward due to this interaction between the phenomena. The narrower the tube, the higher will the liquid rise.</a:t>
            </a:r>
            <a:endParaRPr lang="en-US" dirty="0"/>
          </a:p>
        </p:txBody>
      </p:sp>
      <p:pic>
        <p:nvPicPr>
          <p:cNvPr id="7172" name="Picture 4" descr="Capillarity Definition in Fluid Mechanics">
            <a:extLst>
              <a:ext uri="{FF2B5EF4-FFF2-40B4-BE49-F238E27FC236}">
                <a16:creationId xmlns:a16="http://schemas.microsoft.com/office/drawing/2014/main" id="{0A330E76-A5E5-06DB-373F-4C2D307C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27" y="2122938"/>
            <a:ext cx="5416773" cy="35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0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6BFDB-BA3C-8837-FAB8-61023617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032C5-31C5-BF10-5796-D068B07A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39B2D-02EC-B460-0D2D-C382B8B9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5F2A4-34F8-B86A-9116-3D7877C048D9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</a:p>
        </p:txBody>
      </p:sp>
      <p:pic>
        <p:nvPicPr>
          <p:cNvPr id="8194" name="Picture 2" descr="mechanics - viscosity">
            <a:extLst>
              <a:ext uri="{FF2B5EF4-FFF2-40B4-BE49-F238E27FC236}">
                <a16:creationId xmlns:a16="http://schemas.microsoft.com/office/drawing/2014/main" id="{5DE86528-D546-B207-3A27-577DCF9A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99" y="2082573"/>
            <a:ext cx="5497301" cy="24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2A610-7819-8A31-D117-A83E2244BDAC}"/>
              </a:ext>
            </a:extLst>
          </p:cNvPr>
          <p:cNvSpPr txBox="1"/>
          <p:nvPr/>
        </p:nvSpPr>
        <p:spPr>
          <a:xfrm>
            <a:off x="533399" y="1475405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Viscosity is a measure of a fluid's resistance to flow.</a:t>
            </a:r>
          </a:p>
          <a:p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Viscosity is 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property of a fluid that determines its flow behavior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higher the viscosity the less easily the fluid can flow. Air has a low viscosity compared to water, and water a low viscosity compared to an automotive gear oil.</a:t>
            </a:r>
            <a:endParaRPr lang="en-US" sz="2000" dirty="0">
              <a:solidFill>
                <a:srgbClr val="4D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D2016-C90A-BC1F-37EF-725684864331}"/>
              </a:ext>
            </a:extLst>
          </p:cNvPr>
          <p:cNvSpPr txBox="1"/>
          <p:nvPr/>
        </p:nvSpPr>
        <p:spPr>
          <a:xfrm>
            <a:off x="533399" y="4413767"/>
            <a:ext cx="53456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 unit of viscosity is </a:t>
            </a:r>
            <a:r>
              <a:rPr lang="en-US" sz="2000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poiseiulle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(PI).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Its other units are newton-second per square </a:t>
            </a:r>
            <a:r>
              <a:rPr lang="en-US" sz="2000" b="0" i="0" dirty="0" err="1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metre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 s m</a:t>
            </a:r>
            <a:r>
              <a:rPr lang="en-US" sz="2000" b="0" i="0" baseline="3000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0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or pascal-second (Pa s.)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dimensional formula of viscosity is [ML</a:t>
            </a:r>
            <a:r>
              <a:rPr lang="en-US" sz="2000" b="0" i="0" baseline="3000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0" i="0" baseline="3000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2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ank You Images – Browse 268,002 Stock Photos, Vectors, and Video | Adobe  Stock">
            <a:extLst>
              <a:ext uri="{FF2B5EF4-FFF2-40B4-BE49-F238E27FC236}">
                <a16:creationId xmlns:a16="http://schemas.microsoft.com/office/drawing/2014/main" id="{5CB5C87B-114A-17C4-C13A-33B63274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D25A2-F418-A1AB-907C-F5AB8EB1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BEE9B-4342-0B5D-260E-6A8AA753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5AF47-1D02-F260-4FD9-602E08B7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6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186A9-DC87-EBF3-C220-D61A942B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B9AE1-06AF-BA3E-633C-F5BA574C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0DF37-BE4D-334E-6CD0-7972324D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4280F-0903-DD91-C690-B98F372FF29F}"/>
              </a:ext>
            </a:extLst>
          </p:cNvPr>
          <p:cNvSpPr txBox="1"/>
          <p:nvPr/>
        </p:nvSpPr>
        <p:spPr>
          <a:xfrm>
            <a:off x="2362200" y="2458296"/>
            <a:ext cx="6651171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Define and classify the fluids.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Compare the liquid, vapor and gas.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Describe various properties of fluids.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Solve problems on properties of fluids.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F5FBC-80B5-989C-831A-18F5399DAC12}"/>
              </a:ext>
            </a:extLst>
          </p:cNvPr>
          <p:cNvSpPr txBox="1"/>
          <p:nvPr/>
        </p:nvSpPr>
        <p:spPr>
          <a:xfrm>
            <a:off x="706070" y="97971"/>
            <a:ext cx="625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E70EB-37CC-ECBC-8C2F-AC2EF6B73307}"/>
              </a:ext>
            </a:extLst>
          </p:cNvPr>
          <p:cNvSpPr txBox="1"/>
          <p:nvPr/>
        </p:nvSpPr>
        <p:spPr>
          <a:xfrm>
            <a:off x="914400" y="1665515"/>
            <a:ext cx="625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end chapter you will be able to-</a:t>
            </a:r>
          </a:p>
        </p:txBody>
      </p:sp>
    </p:spTree>
    <p:extLst>
      <p:ext uri="{BB962C8B-B14F-4D97-AF65-F5344CB8AC3E}">
        <p14:creationId xmlns:p14="http://schemas.microsoft.com/office/powerpoint/2010/main" val="17019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14647-1A3A-0BD5-2F0E-F6E62B7A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8378F-2F03-2965-3E64-A584E535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2B67C-A855-1B69-2833-EE7B1EB6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AF2A1-CFE5-62C5-EFCD-4431F3A5BCAB}"/>
              </a:ext>
            </a:extLst>
          </p:cNvPr>
          <p:cNvSpPr txBox="1"/>
          <p:nvPr/>
        </p:nvSpPr>
        <p:spPr>
          <a:xfrm>
            <a:off x="4784271" y="304801"/>
            <a:ext cx="168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07AD4-A970-35DA-BFE2-415BE1055073}"/>
              </a:ext>
            </a:extLst>
          </p:cNvPr>
          <p:cNvSpPr txBox="1"/>
          <p:nvPr/>
        </p:nvSpPr>
        <p:spPr>
          <a:xfrm>
            <a:off x="1143000" y="1527406"/>
            <a:ext cx="8469086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substances which can flow easily are called fluids.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particles of liquids and gases are not bound so tightly, hence they can flow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has no definite shape of its own.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 liquids and gases are fluids . 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xample -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water, oil, air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E162D-0825-4631-F5C2-693A5C9DE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60" y="3101845"/>
            <a:ext cx="5501784" cy="279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30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6E296-D6D2-C1E3-A3B1-8B2073ABC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80A68-B03F-DE71-6135-617C4C15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528C-7E29-678A-7CD2-FC6CC9B3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B5D124-E148-6C3D-639B-FC437A406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6101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D38E9F-C01E-A5C2-F2B0-E91C037776E8}"/>
              </a:ext>
            </a:extLst>
          </p:cNvPr>
          <p:cNvSpPr txBox="1"/>
          <p:nvPr/>
        </p:nvSpPr>
        <p:spPr>
          <a:xfrm rot="17642749">
            <a:off x="3225887" y="3852936"/>
            <a:ext cx="311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Fluid</a:t>
            </a:r>
          </a:p>
        </p:txBody>
      </p:sp>
    </p:spTree>
    <p:extLst>
      <p:ext uri="{BB962C8B-B14F-4D97-AF65-F5344CB8AC3E}">
        <p14:creationId xmlns:p14="http://schemas.microsoft.com/office/powerpoint/2010/main" val="344795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B94E9-54EA-966D-E189-1D64EE08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65E27-ABD3-EF3A-9879-85E7FB81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A8270-9614-4361-6365-363342AC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FCEC2-FDAA-5A4D-049D-CF75350EECA0}"/>
              </a:ext>
            </a:extLst>
          </p:cNvPr>
          <p:cNvSpPr txBox="1"/>
          <p:nvPr/>
        </p:nvSpPr>
        <p:spPr>
          <a:xfrm>
            <a:off x="353782" y="1192963"/>
            <a:ext cx="11065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 fluid has certain characteristics which describe the physical condition of the fluid. Such characteristics are called properties of fluids.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30131-AE3E-6AE7-CBDF-5CFDB13A1B92}"/>
              </a:ext>
            </a:extLst>
          </p:cNvPr>
          <p:cNvSpPr txBox="1"/>
          <p:nvPr/>
        </p:nvSpPr>
        <p:spPr>
          <a:xfrm>
            <a:off x="2145987" y="249991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Fluid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AEB214-0388-FD6C-5386-0C2E06D4F1B7}"/>
              </a:ext>
            </a:extLst>
          </p:cNvPr>
          <p:cNvSpPr txBox="1"/>
          <p:nvPr/>
        </p:nvSpPr>
        <p:spPr>
          <a:xfrm>
            <a:off x="2838448" y="2376935"/>
            <a:ext cx="6096000" cy="3742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Density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Specific Weight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Specific Volume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Specific Gravity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Surface Tension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</a:t>
            </a:r>
            <a:r>
              <a:rPr lang="en-US" sz="2000" b="0" i="0" dirty="0" err="1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Vapour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Pressure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Capillarity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44444"/>
                </a:solidFill>
                <a:latin typeface="Poppins" panose="00000500000000000000" pitchFamily="2" charset="0"/>
              </a:rPr>
              <a:t> Viscosity</a:t>
            </a:r>
          </a:p>
        </p:txBody>
      </p:sp>
    </p:spTree>
    <p:extLst>
      <p:ext uri="{BB962C8B-B14F-4D97-AF65-F5344CB8AC3E}">
        <p14:creationId xmlns:p14="http://schemas.microsoft.com/office/powerpoint/2010/main" val="185591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E7AAB-BD05-315A-1CAE-097AE96C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77DEA-1EB7-739C-31D4-7F849A84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EA5BB-3F12-C28E-F5CA-0FFE50EB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68571-E72C-B74A-C08C-DB3891B8E484}"/>
              </a:ext>
            </a:extLst>
          </p:cNvPr>
          <p:cNvSpPr txBox="1"/>
          <p:nvPr/>
        </p:nvSpPr>
        <p:spPr>
          <a:xfrm>
            <a:off x="751114" y="1748108"/>
            <a:ext cx="4865914" cy="296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the mass of fluid per unit volume. It is also known as mass density (or) specific mass and is denoted by Greek letter ρ (rho).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Density (ρ) = Mass (M) / Volume (U) unit in kg/m</a:t>
            </a:r>
            <a:r>
              <a:rPr lang="en-US" sz="20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density of water and air at the standard temperature of 4°C are 1000 Kg/m3 and 500 Kg/m</a:t>
            </a:r>
            <a:r>
              <a:rPr lang="en-US" sz="20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F2B7E-F90B-0A31-E75C-E7BCAB8E535E}"/>
              </a:ext>
            </a:extLst>
          </p:cNvPr>
          <p:cNvSpPr txBox="1"/>
          <p:nvPr/>
        </p:nvSpPr>
        <p:spPr>
          <a:xfrm>
            <a:off x="3799115" y="20915"/>
            <a:ext cx="269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87429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B5E3C-C2EB-CDD8-3E1C-12B78364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3DE40-524E-EE57-7713-A18F8E64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4913A-1ABD-7D1D-3E6A-56FA4A2D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DB848-8C9F-EECA-0ABF-36210DD64405}"/>
              </a:ext>
            </a:extLst>
          </p:cNvPr>
          <p:cNvSpPr txBox="1"/>
          <p:nvPr/>
        </p:nvSpPr>
        <p:spPr>
          <a:xfrm>
            <a:off x="533399" y="1069036"/>
            <a:ext cx="8828314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the weight of fluid per unit volume. It is also known as weight density and is denoted by </a:t>
            </a:r>
            <a:r>
              <a:rPr lang="el-G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ω</a:t>
            </a:r>
            <a:r>
              <a:rPr lang="en-US" sz="24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239A2-3E10-F823-DC94-691FBF46E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43" y="2596198"/>
            <a:ext cx="6678176" cy="31927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A2CDF7-CE2C-4150-9F91-2D8DC5BDE418}"/>
              </a:ext>
            </a:extLst>
          </p:cNvPr>
          <p:cNvSpPr txBox="1"/>
          <p:nvPr/>
        </p:nvSpPr>
        <p:spPr>
          <a:xfrm>
            <a:off x="533399" y="2596198"/>
            <a:ext cx="3505201" cy="275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specific weight of the water at the standard temperature of 4°c is 1gm/cm</a:t>
            </a:r>
            <a:r>
              <a:rPr lang="en-US" sz="20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1000 kg/m</a:t>
            </a:r>
            <a:r>
              <a:rPr lang="en-US" sz="20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000" kern="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9810 N/m</a:t>
            </a:r>
            <a:r>
              <a:rPr lang="en-US" sz="20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9.81KN/m</a:t>
            </a:r>
            <a:r>
              <a:rPr lang="en-US" sz="2000" kern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D3285-F1BA-7A19-AA4D-68236E2E9FA2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Weight</a:t>
            </a:r>
          </a:p>
        </p:txBody>
      </p:sp>
    </p:spTree>
    <p:extLst>
      <p:ext uri="{BB962C8B-B14F-4D97-AF65-F5344CB8AC3E}">
        <p14:creationId xmlns:p14="http://schemas.microsoft.com/office/powerpoint/2010/main" val="306696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9BB57-D890-6242-8D41-41B07195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B8C5F-5662-4A74-CF79-BD97639F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67967-598B-9872-63DD-DD778753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35FCA-36F6-55A7-1C50-6B1355560C27}"/>
              </a:ext>
            </a:extLst>
          </p:cNvPr>
          <p:cNvSpPr txBox="1"/>
          <p:nvPr/>
        </p:nvSpPr>
        <p:spPr>
          <a:xfrm>
            <a:off x="1121228" y="1422793"/>
            <a:ext cx="7032172" cy="1184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Specific volume is the volume of fluid per unit mass. It is the reciprocal of density.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denoted by U</a:t>
            </a:r>
            <a:r>
              <a:rPr lang="en-US" sz="2000" i="1" kern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70A4B-5259-9FE4-5B8A-B3ED0ABBE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57" y="3230245"/>
            <a:ext cx="5708686" cy="1567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66BCDD-CF38-1AD3-9BF2-CFED6FF4DA9E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Volume</a:t>
            </a:r>
          </a:p>
        </p:txBody>
      </p:sp>
    </p:spTree>
    <p:extLst>
      <p:ext uri="{BB962C8B-B14F-4D97-AF65-F5344CB8AC3E}">
        <p14:creationId xmlns:p14="http://schemas.microsoft.com/office/powerpoint/2010/main" val="217171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68377-209E-66ED-FD95-AD98CE78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189-AF5F-4777-B9F2-543F9687C4EC}" type="datetime3">
              <a:rPr lang="en-US" smtClean="0"/>
              <a:t>24 January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84B12-CC95-FFC9-CB3D-31719627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DHAKA POLYTECHNIC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D157F-D88E-9056-4C82-5D897EEB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F33D-A96C-4C8C-B4E8-CABB1FF3716F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107F4-A213-9161-1266-2B8DCEB49D4F}"/>
              </a:ext>
            </a:extLst>
          </p:cNvPr>
          <p:cNvSpPr txBox="1"/>
          <p:nvPr/>
        </p:nvSpPr>
        <p:spPr>
          <a:xfrm>
            <a:off x="3799115" y="20915"/>
            <a:ext cx="39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Gravity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D752A-9DDF-1953-EAA7-38081A5F34B2}"/>
              </a:ext>
            </a:extLst>
          </p:cNvPr>
          <p:cNvSpPr txBox="1"/>
          <p:nvPr/>
        </p:nvSpPr>
        <p:spPr>
          <a:xfrm>
            <a:off x="751115" y="1348393"/>
            <a:ext cx="6096000" cy="192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the ratio of density of any given fluid to density of the standard fluid at standard temperature of 4°C. It is also defined as the ratio of specific weight of any given fluid to specific weight of the standard fluid at standard temperature of 4°C. It is also called as relative density and denoted by S.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EE39A-7A9E-3860-5E6E-0D3D7F54A6DE}"/>
              </a:ext>
            </a:extLst>
          </p:cNvPr>
          <p:cNvSpPr txBox="1"/>
          <p:nvPr/>
        </p:nvSpPr>
        <p:spPr>
          <a:xfrm>
            <a:off x="533399" y="3271099"/>
            <a:ext cx="5410201" cy="2368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gravity is a mere number and has no units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standard fluid is water for comparing liquid and air is the standard fluid for comparing gases.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gravity of water = 1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gravity of mercury = 13.6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gravity of air = 1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0FD61-39F5-4E70-3B86-09242505B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69" y="3586902"/>
            <a:ext cx="5332500" cy="2149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98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1024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Google Sans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hossain</dc:creator>
  <cp:lastModifiedBy>mosharaf hossain</cp:lastModifiedBy>
  <cp:revision>18</cp:revision>
  <dcterms:created xsi:type="dcterms:W3CDTF">2024-01-24T05:12:23Z</dcterms:created>
  <dcterms:modified xsi:type="dcterms:W3CDTF">2024-01-24T09:34:31Z</dcterms:modified>
</cp:coreProperties>
</file>