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sldIdLst>
    <p:sldId id="31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7" r:id="rId20"/>
    <p:sldId id="278" r:id="rId21"/>
    <p:sldId id="279" r:id="rId22"/>
    <p:sldId id="280" r:id="rId23"/>
    <p:sldId id="281" r:id="rId24"/>
    <p:sldId id="315" r:id="rId25"/>
    <p:sldId id="316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7" r:id="rId56"/>
    <p:sldId id="318" r:id="rId57"/>
    <p:sldId id="319" r:id="rId58"/>
    <p:sldId id="320" r:id="rId59"/>
    <p:sldId id="32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CCFC0-AE1A-4080-B727-78FEBA060BD3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BBF81-C961-49F8-B29D-6AC7B63D3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0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BBF81-C961-49F8-B29D-6AC7B63D3F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7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BBF81-C961-49F8-B29D-6AC7B63D3F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54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BBF81-C961-49F8-B29D-6AC7B63D3FD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5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BBF81-C961-49F8-B29D-6AC7B63D3FD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5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D3EE030-430E-4ED6-82D6-8EC5C06E9507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879DD6E-9074-4DAB-9E3D-A86EC239CC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971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তানভীর</a:t>
            </a:r>
            <a:r>
              <a:rPr lang="en-US" dirty="0" smtClean="0"/>
              <a:t> </a:t>
            </a:r>
            <a:r>
              <a:rPr lang="en-US" dirty="0" err="1" smtClean="0"/>
              <a:t>মোহাম্মদ</a:t>
            </a:r>
            <a:r>
              <a:rPr lang="en-US" dirty="0" smtClean="0"/>
              <a:t> </a:t>
            </a:r>
            <a:r>
              <a:rPr lang="en-US" dirty="0" err="1" smtClean="0"/>
              <a:t>ফায়সাল</a:t>
            </a:r>
            <a:endParaRPr lang="en-US" dirty="0" smtClean="0">
              <a:latin typeface="Nikosh" pitchFamily="2" charset="0"/>
              <a:cs typeface="Nikosh" pitchFamily="2" charset="0"/>
            </a:endParaRPr>
          </a:p>
          <a:p>
            <a:pPr marL="0" indent="0">
              <a:buNone/>
            </a:pPr>
            <a:r>
              <a:rPr lang="en-US" dirty="0" err="1" smtClean="0">
                <a:latin typeface="Nikosh" pitchFamily="2" charset="0"/>
                <a:cs typeface="Nikosh" pitchFamily="2" charset="0"/>
              </a:rPr>
              <a:t>জুনিয়র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ইন্সট্রাক্টর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(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টেক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/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আরএসি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)</a:t>
            </a:r>
          </a:p>
          <a:p>
            <a:pPr marL="0" indent="0">
              <a:buNone/>
            </a:pPr>
            <a:r>
              <a:rPr lang="en-US" dirty="0" err="1" smtClean="0">
                <a:latin typeface="Nikosh" pitchFamily="2" charset="0"/>
                <a:cs typeface="Nikosh" pitchFamily="2" charset="0"/>
              </a:rPr>
              <a:t>ঢাকা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পলিটেকনিক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ইন্সটিটিউট</a:t>
            </a:r>
            <a:endParaRPr lang="en-US" dirty="0" smtClean="0">
              <a:latin typeface="Nikosh" pitchFamily="2" charset="0"/>
              <a:cs typeface="Nikosh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latin typeface="Nikosh" pitchFamily="2" charset="0"/>
                <a:cs typeface="Nikosh" pitchFamily="2" charset="0"/>
              </a:rPr>
              <a:t>স্বাগতম</a:t>
            </a:r>
            <a:endParaRPr lang="en-US" sz="4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9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থার্ম-ইলেকট্রিক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সুবিধা</a:t>
            </a:r>
            <a:r>
              <a:rPr lang="en-US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অসুবিধা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274332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শব্দ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নাই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লিকের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সম্ভাবনা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নাই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পোলারিটি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পরিরর্তন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ঠান্ডা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গরম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যায়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" y="1751112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Nikosh" pitchFamily="2" charset="0"/>
                <a:cs typeface="Nikosh" pitchFamily="2" charset="0"/>
              </a:rPr>
              <a:t>সুবিধা</a:t>
            </a:r>
            <a:endParaRPr lang="en-US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1910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Nikosh" pitchFamily="2" charset="0"/>
                <a:cs typeface="Nikosh" pitchFamily="2" charset="0"/>
              </a:rPr>
              <a:t>অসুবিধা</a:t>
            </a:r>
            <a:endParaRPr lang="en-US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64820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ছোট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ছোট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ইউনিটের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জন্য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উপযোগি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কিন্তু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বড়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ইউনিটের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জন্য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নয়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এতে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অধিক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বিদ্যু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ৎ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শক্তি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হয়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COP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মাত্রা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Nikosh" pitchFamily="2" charset="0"/>
                <a:cs typeface="Nikosh" pitchFamily="2" charset="0"/>
              </a:rPr>
              <a:t>অধ্যয়-২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নন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কনভেনশনাল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সাইকেলস্</a:t>
            </a:r>
            <a:endParaRPr lang="en-US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যা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পড়তে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হবে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057400"/>
            <a:ext cx="7848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নন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কনভেনশনাল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তালিকা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বেসিক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আইস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ইভাপোরেটিভ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ড্রাই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আইস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এয়ার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স্টিম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জেট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ভোরটেক্স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টিউব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এক্সপেন্ডেবল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endParaRPr lang="en-US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নন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কনভেনশনাল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তালিকা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86000"/>
            <a:ext cx="6400800" cy="3048000"/>
          </a:xfrm>
        </p:spPr>
        <p:txBody>
          <a:bodyPr>
            <a:normAutofit fontScale="25000" lnSpcReduction="20000"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বেসিক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আইস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11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ইভাপোরেটিভ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11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ড্রাই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আইস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11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এয়ার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11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স্টিম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জেট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11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ভোরটেক্স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টিউব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11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এক্সপেন্ডেবল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112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112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88" y="2674938"/>
            <a:ext cx="3634561" cy="34512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বেসিক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আইস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36" y="1676400"/>
            <a:ext cx="7736764" cy="4419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ইভাপোরেটিভ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44372"/>
            <a:ext cx="5943600" cy="494074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ড্রাই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আইস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7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"/>
          <a:stretch>
            <a:fillRect/>
          </a:stretch>
        </p:blipFill>
        <p:spPr>
          <a:xfrm>
            <a:off x="990880" y="1551662"/>
            <a:ext cx="6857720" cy="40871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এয়ার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6264" t="16329" r="13134" b="28718"/>
          <a:stretch/>
        </p:blipFill>
        <p:spPr bwMode="auto">
          <a:xfrm>
            <a:off x="1600200" y="2971801"/>
            <a:ext cx="5867400" cy="2438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স্টিম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জেট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4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Nikosh" pitchFamily="2" charset="0"/>
                <a:cs typeface="Nikosh" pitchFamily="2" charset="0"/>
              </a:rPr>
              <a:t>অধ্যায়-৪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696200" cy="17526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এবংভ্যাপার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অ্যান্ড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কম্পোনেন্টস্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(২৭২৩১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)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৩য়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পর্ব</a:t>
            </a:r>
            <a:endParaRPr lang="en-US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অ্যান্ড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এয়ারকন্ডিশনিং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টেকনোলজি</a:t>
            </a:r>
            <a:endParaRPr lang="en-US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যা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পড়তে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হবে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057400"/>
            <a:ext cx="7848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অ্যাকুয়া-অ্যামোনিয়া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ওয়াটার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লিথিয়াম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ব্রোমাইড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অ্যাকুয়া-অ্যামোনিয়া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ওয়াটার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লিথিয়াম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ব্রোমাইড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পার্থক্য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পার্থক্য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endParaRPr lang="en-US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2160" t="13570" r="25750" b="24063"/>
          <a:stretch/>
        </p:blipFill>
        <p:spPr bwMode="auto">
          <a:xfrm>
            <a:off x="1600200" y="2590800"/>
            <a:ext cx="5943600" cy="327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3091" t="14121" r="16629" b="13757"/>
          <a:stretch/>
        </p:blipFill>
        <p:spPr bwMode="auto">
          <a:xfrm>
            <a:off x="1524000" y="2362200"/>
            <a:ext cx="6553200" cy="3581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অ্যাকুয়া-অ্যামোনিয়া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6971" t="14674" r="24927" b="12263"/>
          <a:stretch/>
        </p:blipFill>
        <p:spPr bwMode="auto">
          <a:xfrm>
            <a:off x="1600200" y="2667000"/>
            <a:ext cx="6248400" cy="3505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ওয়াটার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লিথিয়াম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ব্রোমাইড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3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অ্যাকুয়া-অ্যামোনিয়া</a:t>
            </a:r>
            <a:r>
              <a:rPr lang="en-US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ওয়াটার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লিথিয়াম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ব্রোমাইড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পার্থক্য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4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পার্থক্য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8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Nikosh" pitchFamily="2" charset="0"/>
                <a:cs typeface="Nikosh" pitchFamily="2" charset="0"/>
              </a:rPr>
              <a:t>অধ্যায়-৫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458200" cy="17526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সাইকেলের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যন্ত্রাংশসমূহ</a:t>
            </a:r>
            <a:endParaRPr lang="en-US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5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যা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পড়তে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হবে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7620000" cy="3810000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সাইকেলের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বেসিক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কম্পোনেন্ট</a:t>
            </a: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ধরনের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কম্প্রেসর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গঠন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কার্যপ্রণালি</a:t>
            </a: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ধরনের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কম্প্রেসর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ব্যবহার</a:t>
            </a: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বোর,স্টোক,সোয়েপ্ট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ভলিউম,ক্লিয়ারেন্স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ভলিউম,টোটাল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ভলিউম,কম্প্রেশন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রেশও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ক্যাপাসিটির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ব্যাখ্যা</a:t>
            </a: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ধরনের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কন্ডেন্সার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গঠন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কার্যপ্রণালি</a:t>
            </a: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ধরনের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ভালব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গঠন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কার্যপ্রণালি</a:t>
            </a: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ধরনের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ইভাপোরেটর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গঠন</a:t>
            </a:r>
            <a:r>
              <a:rPr lang="en-US" sz="2800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কার্যপ্রণালি</a:t>
            </a: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  <a:p>
            <a:pPr marL="457200" indent="-457200" algn="l">
              <a:buFont typeface="Wingdings" pitchFamily="2" charset="2"/>
              <a:buChar char="Ø"/>
            </a:pPr>
            <a:endParaRPr lang="en-US" sz="2800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সাইকেলের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বেসিক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কম্পোনেন্ট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3416082"/>
            <a:ext cx="777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ডিভাইস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ইভাপুরেটর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4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990600"/>
            <a:ext cx="8229600" cy="1252728"/>
          </a:xfrm>
        </p:spPr>
        <p:txBody>
          <a:bodyPr/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প্রকারভেদ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90799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ধরন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অনুযায়ী</a:t>
            </a:r>
            <a:endParaRPr lang="en-US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429000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রেসিপ্রকেটিং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রোটারি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কম্প্রেসর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সেন্ট্রিফিউগ্যাল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2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Nikosh" pitchFamily="2" charset="0"/>
                <a:cs typeface="Nikosh" pitchFamily="2" charset="0"/>
              </a:rPr>
              <a:t>অধ্যায়-০১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কনভেনশনাল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সাইকেলস্</a:t>
            </a:r>
            <a:endParaRPr lang="en-US" dirty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5598" t="14038" r="3601" b="32599"/>
          <a:stretch/>
        </p:blipFill>
        <p:spPr bwMode="auto">
          <a:xfrm>
            <a:off x="457200" y="1371600"/>
            <a:ext cx="8153400" cy="419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রেসিপ্রকেটিং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5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18881" t="11728" r="21389" b="8513"/>
          <a:stretch/>
        </p:blipFill>
        <p:spPr bwMode="auto">
          <a:xfrm>
            <a:off x="533400" y="1600200"/>
            <a:ext cx="7924800" cy="434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রোটারি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59555" t="21022" r="17790" b="34900"/>
          <a:stretch/>
        </p:blipFill>
        <p:spPr bwMode="auto">
          <a:xfrm>
            <a:off x="1524000" y="3124200"/>
            <a:ext cx="6705600" cy="2971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সেন্ট্রিফিউগ্যাল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8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কন্ডেন্সার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প্রকারভেদ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276600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এয়ারকুল্ড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ওয়াটারকুল্ড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ইভাপোরেটিভ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2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এয়ারকুল্ড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3"/>
          </p:nvPr>
        </p:nvPicPr>
        <p:blipFill rotWithShape="1">
          <a:blip r:embed="rId2"/>
          <a:srcRect l="47653" t="15638" r="6778" b="35202"/>
          <a:stretch/>
        </p:blipFill>
        <p:spPr bwMode="auto">
          <a:xfrm>
            <a:off x="762000" y="1752600"/>
            <a:ext cx="7162800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1850" t="15225" r="49909" b="33441"/>
          <a:stretch/>
        </p:blipFill>
        <p:spPr bwMode="auto">
          <a:xfrm>
            <a:off x="1828800" y="3505200"/>
            <a:ext cx="5486400" cy="2362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ওয়াটারকুল্ড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46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4402" t="18261" r="14247" b="32443"/>
          <a:stretch/>
        </p:blipFill>
        <p:spPr bwMode="auto">
          <a:xfrm>
            <a:off x="1295400" y="3305174"/>
            <a:ext cx="6781800" cy="2790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ওয়াটারকুল্ড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2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6212" t="10258" r="14368" b="27821"/>
          <a:stretch/>
        </p:blipFill>
        <p:spPr bwMode="auto">
          <a:xfrm>
            <a:off x="1524000" y="2971800"/>
            <a:ext cx="6553200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ইভাপোরেটিভ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কন্ডেন্সার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1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7620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ডিভাইস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প্রকারভেদ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3925" y="2819400"/>
            <a:ext cx="739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ক্যাপিলারি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টিউব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হ্যান্ড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অপারেটেড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অটোমেটিক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থার্মস্টাটিক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লো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ফ্লোড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হাই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ফ্লোড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2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5644" t="12189" r="44477" b="42893"/>
          <a:stretch/>
        </p:blipFill>
        <p:spPr bwMode="auto">
          <a:xfrm>
            <a:off x="1981200" y="3581400"/>
            <a:ext cx="5105400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ক্যাপিলারি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টিউব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09600"/>
            <a:ext cx="8229600" cy="1252728"/>
          </a:xfrm>
        </p:spPr>
        <p:txBody>
          <a:bodyPr/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যা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পড়তে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হবে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514600"/>
            <a:ext cx="7848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কনভেনশনাল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তালিকা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সুবিধা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অসুবিধা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সুবিধা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অসুবিধা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থার্ম-ইলেকট্রিক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থার্ম-ইলেকট্রিক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সুবিধা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অসুবিধা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 smtClean="0">
              <a:solidFill>
                <a:schemeClr val="tx1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0470" t="15778" r="13910" b="27496"/>
          <a:stretch/>
        </p:blipFill>
        <p:spPr bwMode="auto">
          <a:xfrm>
            <a:off x="1828800" y="2971800"/>
            <a:ext cx="5410200" cy="2514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হ্যান্ড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অপারেটেড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l="24178" t="18813" r="21513" b="30855"/>
          <a:stretch/>
        </p:blipFill>
        <p:spPr bwMode="auto">
          <a:xfrm>
            <a:off x="2667000" y="2895600"/>
            <a:ext cx="4800600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অটোমেটিক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6351" t="14397" r="13600" b="31969"/>
          <a:stretch/>
        </p:blipFill>
        <p:spPr bwMode="auto">
          <a:xfrm>
            <a:off x="2362200" y="2590800"/>
            <a:ext cx="5638800" cy="335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 err="1">
                <a:latin typeface="Nikosh" pitchFamily="2" charset="0"/>
                <a:cs typeface="Nikosh" pitchFamily="2" charset="0"/>
              </a:rPr>
              <a:t>থার্মস্টাটিক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এক্সপানশন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ভালব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1230" t="22125" r="14996" b="37998"/>
          <a:stretch/>
        </p:blipFill>
        <p:spPr bwMode="auto">
          <a:xfrm>
            <a:off x="1905000" y="2971800"/>
            <a:ext cx="6096000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লো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ফ্লোড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3547" t="12439" r="15627" b="41739"/>
          <a:stretch/>
        </p:blipFill>
        <p:spPr bwMode="auto">
          <a:xfrm>
            <a:off x="914401" y="1371600"/>
            <a:ext cx="6857999" cy="3962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হাই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ফ্লোড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ইভাপোরেটর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প্রকারভেদ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764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বেয়ার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টিউব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কয়েল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ফিনড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টিউব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প্লেট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শেল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অ্যান্ড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টিউব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শেল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অ্যান্ড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কয়েল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টিউব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টিউব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6753" t="25767" r="12882" b="43836"/>
          <a:stretch/>
        </p:blipFill>
        <p:spPr bwMode="auto">
          <a:xfrm>
            <a:off x="1676400" y="1981200"/>
            <a:ext cx="6096000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বেয়ার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টিউব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কয়েল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1075" t="38408" r="44167" b="27011"/>
          <a:stretch/>
        </p:blipFill>
        <p:spPr bwMode="auto">
          <a:xfrm>
            <a:off x="1905000" y="3048000"/>
            <a:ext cx="5334000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ফিনড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টিউব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4900" t="38132" r="13403" b="27329"/>
          <a:stretch/>
        </p:blipFill>
        <p:spPr bwMode="auto">
          <a:xfrm>
            <a:off x="1981200" y="2743200"/>
            <a:ext cx="57150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প্লেট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1539" t="24609" r="17479" b="28863"/>
          <a:stretch/>
        </p:blipFill>
        <p:spPr bwMode="auto">
          <a:xfrm>
            <a:off x="1219200" y="3200400"/>
            <a:ext cx="655320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শেল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অ্যান্ড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টিউব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কনভেনশনাল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তালিকা</a:t>
            </a:r>
            <a:r>
              <a:rPr lang="en-US" dirty="0">
                <a:latin typeface="Nikosh" pitchFamily="2" charset="0"/>
                <a:cs typeface="Nikosh" pitchFamily="2" charset="0"/>
              </a:rPr>
              <a:t/>
            </a:r>
            <a:br>
              <a:rPr lang="en-US" dirty="0">
                <a:latin typeface="Nikosh" pitchFamily="2" charset="0"/>
                <a:cs typeface="Nikosh" pitchFamily="2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743200"/>
            <a:ext cx="693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থার্ম-ইলেকট্রিক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03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7660" t="20746" r="15664" b="26384"/>
          <a:stretch/>
        </p:blipFill>
        <p:spPr bwMode="auto">
          <a:xfrm>
            <a:off x="1752600" y="3390899"/>
            <a:ext cx="6172200" cy="2857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শেল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অ্যান্ড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কয়েল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6522" t="21573" r="10497" b="36705"/>
          <a:stretch/>
        </p:blipFill>
        <p:spPr bwMode="auto">
          <a:xfrm>
            <a:off x="2133600" y="2590800"/>
            <a:ext cx="5715000" cy="2895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টিউব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ইন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টিউব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ইভাপোরেটর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Nikosh" pitchFamily="2" charset="0"/>
                <a:cs typeface="Nikosh" pitchFamily="2" charset="0"/>
              </a:rPr>
              <a:t>অধ্যায়-৬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14600"/>
            <a:ext cx="80010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সাইকেলের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আনুষঙ্গিক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সহায়ক</a:t>
            </a:r>
            <a:r>
              <a:rPr lang="en-US" dirty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যন্ত্রাংশসমূহ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5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90600"/>
            <a:ext cx="8229600" cy="1252728"/>
          </a:xfrm>
        </p:spPr>
        <p:txBody>
          <a:bodyPr/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যা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পড়তে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হবে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694569"/>
            <a:ext cx="800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আনুষঙ্গিক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সহায়ক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যন্ত্রাংশসমূহ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বলতে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বোঝায়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আনুষঙ্গিক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যন্ত্রাংশসমূহ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তালিকা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সহায়ক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যন্ত্রাংশসমূহ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তালিকা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বিভিন্ন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ধরনের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আনুষঙ্গিক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যন্ত্রাংশসমূহ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কাজ,গঠন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অবস্থান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বর্ণনা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596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আনুষঙ্গিক</a:t>
            </a:r>
            <a:r>
              <a:rPr lang="en-US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সহায়ক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যন্ত্রাংশসমূহ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বলতে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বোঝায়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908995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সমস্ত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যন্ত্রাংশ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রেফ্রিজরেশন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সাইকেলে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হয়ে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পদ্ধতির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সার্বিক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কর্মদক্ষতা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বৃদ্ধি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পদ্ধতিকে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নিরাপত্তামূলক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ভাবে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পরিচালনায়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সহায়তা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তদেরকে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হিমায়ন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চক্রের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উপাংশ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বলে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আনুষঙ্গিক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যন্ত্রাংশসমূহ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তালিকা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752600"/>
            <a:ext cx="8077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স্টেইনার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ফিল্টার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ড্রায়ার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অ্যাকুমুলেটর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ফ্লাশ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চেম্বার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এক্সচেঞ্জার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প্রেসার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রিলিফ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সার্ভিস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রিসিভার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অয়েল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সেপারেটর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লিকুইড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ইন্ডিকেটর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(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সাইট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গ্লাশ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সলিনয়েড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ভালব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Nikosh" pitchFamily="2" charset="0"/>
                <a:cs typeface="Nikosh" pitchFamily="2" charset="0"/>
              </a:rPr>
              <a:t>অধ্যায়-৭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14600"/>
            <a:ext cx="80010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রেফ্রিজারেন্ট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" pitchFamily="2" charset="0"/>
                <a:cs typeface="Nikosh" pitchFamily="2" charset="0"/>
              </a:rPr>
              <a:t>বৈশিষ্ট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1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990600"/>
            <a:ext cx="8229600" cy="1252728"/>
          </a:xfrm>
        </p:spPr>
        <p:txBody>
          <a:bodyPr/>
          <a:lstStyle/>
          <a:p>
            <a:r>
              <a:rPr lang="en-US" dirty="0" err="1" smtClean="0">
                <a:latin typeface="Nikosh" pitchFamily="2" charset="0"/>
                <a:cs typeface="Nikosh" pitchFamily="2" charset="0"/>
              </a:rPr>
              <a:t>যা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পড়তে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হবে</a:t>
            </a:r>
            <a:endParaRPr lang="en-US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3694569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সিএফসি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পরিবেশের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উপর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প্রভাব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বিকল্প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হিমায়ক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ODS 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,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ওজন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স্তর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গ্লোবাল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ওয়ার্মিং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ব্যাখ্যা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হিমায়কের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ODP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GWP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মান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CFC,HCFC,HFC,HC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কপ্মোজিশন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সহ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উদাহরন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হ্যালো-কার্বন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অ্যাজিওট্রপিক,জিওট্রপিক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ন্যাচারাল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হিমায়কের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ব্যাখ্যা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সিএফসি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কি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5908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সিএফসি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হচ্ছে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ক্লোরোফ্লোরো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কার্বন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।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সমস্ত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হিমায়ক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ক্লোরিন,ফ্লোরিন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কার্বন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নিয়ে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গঠিত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তাদের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সিএফসি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হিমায়ক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বলা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9134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সিএফসি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 smtClean="0">
                <a:latin typeface="Nikosh" pitchFamily="2" charset="0"/>
                <a:cs typeface="Nikosh" pitchFamily="2" charset="0"/>
              </a:rPr>
              <a:t>হিমায়কের</a:t>
            </a:r>
            <a:r>
              <a:rPr lang="en-US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পরিবেশের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উপর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প্রভাব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28600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031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905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সুবিধা</a:t>
            </a:r>
            <a:r>
              <a:rPr lang="en-US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অসুবিধা</a:t>
            </a:r>
            <a:r>
              <a:rPr lang="en-US" dirty="0">
                <a:latin typeface="Nikosh" pitchFamily="2" charset="0"/>
                <a:cs typeface="Nikosh" pitchFamily="2" charset="0"/>
              </a:rPr>
              <a:t/>
            </a:r>
            <a:br>
              <a:rPr lang="en-US" dirty="0">
                <a:latin typeface="Nikosh" pitchFamily="2" charset="0"/>
                <a:cs typeface="Nikosh" pitchFamily="2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5052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COP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মাত্রা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বেশি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গ্যাস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চার্জিং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সহজ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পৃথকভাবে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একপানশন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ডিভাইস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যায়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81648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Nikosh" pitchFamily="2" charset="0"/>
                <a:cs typeface="Nikosh" pitchFamily="2" charset="0"/>
              </a:rPr>
              <a:t>সুবিধা</a:t>
            </a:r>
            <a:endParaRPr lang="en-US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95325" y="5069562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Nikosh" pitchFamily="2" charset="0"/>
                <a:cs typeface="Nikosh" pitchFamily="2" charset="0"/>
              </a:rPr>
              <a:t>অসুবিধা</a:t>
            </a:r>
            <a:endParaRPr lang="en-US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76275" y="5602307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বিদ্যু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ৎ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ছাড়া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চলে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ঘূর্ণনজনিত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কারনে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শব্দ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বেশি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হয়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1616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কম্প্রেশন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dirty="0">
                <a:latin typeface="Nikosh" pitchFamily="2" charset="0"/>
                <a:cs typeface="Nikosh" pitchFamily="2" charset="0"/>
              </a:rPr>
              <a:t/>
            </a:r>
            <a:br>
              <a:rPr lang="en-US" dirty="0">
                <a:latin typeface="Nikosh" pitchFamily="2" charset="0"/>
                <a:cs typeface="Nikosh" pitchFamily="2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048000"/>
            <a:ext cx="815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আবাসিক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রেফ্রিজারেটর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এয়ারকন্ডিশনার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কোল্ড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স্টোরেজ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বরফ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আইসক্রিম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ফ্যাক্টটরি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সুবিধা</a:t>
            </a:r>
            <a:r>
              <a:rPr lang="en-US" dirty="0">
                <a:latin typeface="Nikosh" pitchFamily="2" charset="0"/>
                <a:cs typeface="Nikosh" pitchFamily="2" charset="0"/>
              </a:rPr>
              <a:t> ও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অসুবিধা</a:t>
            </a:r>
            <a:r>
              <a:rPr lang="en-US" dirty="0">
                <a:latin typeface="Nikosh" pitchFamily="2" charset="0"/>
                <a:cs typeface="Nikosh" pitchFamily="2" charset="0"/>
              </a:rPr>
              <a:t/>
            </a:r>
            <a:br>
              <a:rPr lang="en-US" dirty="0">
                <a:latin typeface="Nikosh" pitchFamily="2" charset="0"/>
                <a:cs typeface="Nikosh" pitchFamily="2" charset="0"/>
              </a:rPr>
            </a:br>
            <a:r>
              <a:rPr lang="en-US" dirty="0">
                <a:latin typeface="Nikosh" pitchFamily="2" charset="0"/>
                <a:cs typeface="Nikosh" pitchFamily="2" charset="0"/>
              </a:rPr>
              <a:t/>
            </a:r>
            <a:br>
              <a:rPr lang="en-US" dirty="0">
                <a:latin typeface="Nikosh" pitchFamily="2" charset="0"/>
                <a:cs typeface="Nikosh" pitchFamily="2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293263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বিদ্যু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ৎ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ছাড়া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চলে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কম্প্রেসর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না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শব্দ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নাই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770043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Nikosh" pitchFamily="2" charset="0"/>
                <a:cs typeface="Nikosh" pitchFamily="2" charset="0"/>
              </a:rPr>
              <a:t>সুবিধা</a:t>
            </a:r>
            <a:endParaRPr lang="en-US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678258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Nikosh" pitchFamily="2" charset="0"/>
                <a:cs typeface="Nikosh" pitchFamily="2" charset="0"/>
              </a:rPr>
              <a:t>অসুবিধা</a:t>
            </a:r>
            <a:endParaRPr lang="en-US" sz="2800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666750" y="4085808"/>
            <a:ext cx="762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তৃতীয়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গ্যাস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হিসেবে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হাইড্রোজেন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গ্যাস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হওয়ায়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এটি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ব্যয়বহুল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অ্যামোনিয়া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গ্যাস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হয়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বলে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বিস্ফোরণযোগ্য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COP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মাত্রা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কম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sz="2800" dirty="0" err="1">
                <a:latin typeface="Nikosh" pitchFamily="2" charset="0"/>
                <a:cs typeface="Nikosh" pitchFamily="2" charset="0"/>
              </a:rPr>
              <a:t>পৃথকভাবে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একপানশন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>
                <a:latin typeface="Nikosh" pitchFamily="2" charset="0"/>
                <a:cs typeface="Nikosh" pitchFamily="2" charset="0"/>
              </a:rPr>
              <a:t>ডিভাইস</a:t>
            </a:r>
            <a:r>
              <a:rPr lang="en-US" sz="28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না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থাকায়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নিয়ত্রণ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কঠিন</a:t>
            </a:r>
            <a:endParaRPr lang="en-US" sz="2800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en-US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5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Nikosh" pitchFamily="2" charset="0"/>
                <a:cs typeface="Nikosh" pitchFamily="2" charset="0"/>
              </a:rPr>
              <a:t>ভ্যাপার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অ্যাবজর্পশন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dirty="0">
                <a:latin typeface="Nikosh" pitchFamily="2" charset="0"/>
                <a:cs typeface="Nikosh" pitchFamily="2" charset="0"/>
              </a:rPr>
              <a:t> </a:t>
            </a:r>
            <a:r>
              <a:rPr lang="en-US" dirty="0" err="1">
                <a:latin typeface="Nikosh" pitchFamily="2" charset="0"/>
                <a:cs typeface="Nikosh" pitchFamily="2" charset="0"/>
              </a:rPr>
              <a:t>ব্যবহার</a:t>
            </a:r>
            <a:r>
              <a:rPr lang="en-US" dirty="0">
                <a:latin typeface="Nikosh" pitchFamily="2" charset="0"/>
                <a:cs typeface="Nikosh" pitchFamily="2" charset="0"/>
              </a:rPr>
              <a:t/>
            </a:r>
            <a:br>
              <a:rPr lang="en-US" dirty="0">
                <a:latin typeface="Nikosh" pitchFamily="2" charset="0"/>
                <a:cs typeface="Nikosh" pitchFamily="2" charset="0"/>
              </a:rPr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9812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আবাসিক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রেফ্রিজারেটর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স্পিনিং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মিল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3475" y="3174087"/>
            <a:ext cx="739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Nikosh" pitchFamily="2" charset="0"/>
                <a:cs typeface="Nikosh" pitchFamily="2" charset="0"/>
              </a:rPr>
              <a:t>থার্ম-ইলেকট্রিক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রেফ্রিজারেশন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সাইকেলস্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এর</a:t>
            </a:r>
            <a:r>
              <a:rPr lang="en-US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>
                <a:latin typeface="Nikosh" pitchFamily="2" charset="0"/>
                <a:cs typeface="Nikosh" pitchFamily="2" charset="0"/>
              </a:rPr>
              <a:t>ব্যবহার</a:t>
            </a:r>
            <a:endParaRPr lang="en-US" sz="3200" dirty="0">
              <a:latin typeface="Nikosh" pitchFamily="2" charset="0"/>
              <a:cs typeface="Nikosh" pitchFamily="2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3475" y="41910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মিনি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রেফ্রিজারেটর</a:t>
            </a: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মিনি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এয়ারকুলার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562</TotalTime>
  <Words>776</Words>
  <Application>Microsoft Office PowerPoint</Application>
  <PresentationFormat>On-screen Show (4:3)</PresentationFormat>
  <Paragraphs>201</Paragraphs>
  <Slides>59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Calibri</vt:lpstr>
      <vt:lpstr>Candara</vt:lpstr>
      <vt:lpstr>Nikosh</vt:lpstr>
      <vt:lpstr>Symbol</vt:lpstr>
      <vt:lpstr>Times New Roman</vt:lpstr>
      <vt:lpstr>Wingdings</vt:lpstr>
      <vt:lpstr>Waveform</vt:lpstr>
      <vt:lpstr>স্বাগতম</vt:lpstr>
      <vt:lpstr>রেফ্রিজারেশন সাইকেলস্ অ্যান্ড কম্পোনেন্টস্(২৭২৩১)</vt:lpstr>
      <vt:lpstr>অধ্যায়-০১</vt:lpstr>
      <vt:lpstr>যা পড়তে হবে</vt:lpstr>
      <vt:lpstr>কনভেনশনাল রেফ্রিজারেশন সাইকেলস্ এর তালিকা </vt:lpstr>
      <vt:lpstr>ভ্যাপার কম্প্রেশন রেফ্রিজারেশন সাইকেলস্ এর  সুবিধা ও অসুবিধা </vt:lpstr>
      <vt:lpstr>ভ্যাপার কম্প্রেশন রেফ্রিজারেশন সাইকেলস্ এর ব্যবহার </vt:lpstr>
      <vt:lpstr>ভ্যাপার অ্যাবজর্পশন রেফ্রিজারেশন সাইকেলস্ এর সুবিধা ও অসুবিধা  </vt:lpstr>
      <vt:lpstr>ভ্যাপার অ্যাবজর্পশন রেফ্রিজারেশন সাইকেলস্ এর ব্যবহার </vt:lpstr>
      <vt:lpstr>থার্ম-ইলেকট্রিক রেফ্রিজারেশন সাইকেলস্ এর সুবিধা ও অসুবিধা</vt:lpstr>
      <vt:lpstr>অধ্যয়-২</vt:lpstr>
      <vt:lpstr>যা পড়তে হবে</vt:lpstr>
      <vt:lpstr>নন কনভেনশনাল রেফ্রিজারেশন সাইকেলস্ এর তালিকা</vt:lpstr>
      <vt:lpstr>বেসিক আইস রেফ্রিজারেশন সাইকেল</vt:lpstr>
      <vt:lpstr>ইভাপোরেটিভ রেফ্রিজারেশন সাইকেল</vt:lpstr>
      <vt:lpstr>ড্রাই আইস রেফ্রিজারেশন সাইকেল</vt:lpstr>
      <vt:lpstr>এয়ার এক্সপানশন রেফ্রিজারেশন সাইকেল</vt:lpstr>
      <vt:lpstr>স্টিম জেট রেফ্রিজারেশন সাইকেল</vt:lpstr>
      <vt:lpstr>অধ্যায়-৪</vt:lpstr>
      <vt:lpstr>যা পড়তে হবে</vt:lpstr>
      <vt:lpstr>ভ্যাপার কম্প্রেশন রেফ্রিজারেশন সাইকেল</vt:lpstr>
      <vt:lpstr>অ্যাকুয়া-অ্যামোনিয়া ভ্যাপার অ্যাবজর্পশন সাইকেল</vt:lpstr>
      <vt:lpstr>ওয়াটার লিথিয়াম ব্রোমাইড অ্যাবজর্পশন সাইকেল</vt:lpstr>
      <vt:lpstr>অ্যাকুয়া-অ্যামোনিয়া ও ওয়াটার লিথিয়াম ব্রোমাইড অ্যাবজর্পশন সাইকেল এর পার্থক্য</vt:lpstr>
      <vt:lpstr>ভ্যাপার কম্প্রেশন ও ভ্যাপার অ্যাবজর্পশন সাইকেল এর পার্থক্য</vt:lpstr>
      <vt:lpstr>অধ্যায়-৫</vt:lpstr>
      <vt:lpstr>যা পড়তে হবে</vt:lpstr>
      <vt:lpstr>ভ্যাপার কম্প্রেশন রেফ্রিজারেশন সাইকেলের বেসিক কম্পোনেন্ট</vt:lpstr>
      <vt:lpstr>কম্প্রেসর এর প্রকারভেদ</vt:lpstr>
      <vt:lpstr>রেসিপ্রকেটিং কম্প্রেসর</vt:lpstr>
      <vt:lpstr>রোটারি কম্প্রেসর</vt:lpstr>
      <vt:lpstr>সেন্ট্রিফিউগ্যাল কম্প্রেসর</vt:lpstr>
      <vt:lpstr>কন্ডেন্সার এর প্রকারভেদ</vt:lpstr>
      <vt:lpstr>এয়ারকুল্ড কন্ডেন্সার</vt:lpstr>
      <vt:lpstr>ওয়াটারকুল্ড কন্ডেন্সার</vt:lpstr>
      <vt:lpstr>ওয়াটারকুল্ড কন্ডেন্সার</vt:lpstr>
      <vt:lpstr>ইভাপোরেটিভ কন্ডেন্সার</vt:lpstr>
      <vt:lpstr>এক্সপানশন ডিভাইস এর প্রকারভেদ</vt:lpstr>
      <vt:lpstr>ক্যাপিলারি টিউব</vt:lpstr>
      <vt:lpstr>হ্যান্ড অপারেটেড এক্সপানশন ভালব</vt:lpstr>
      <vt:lpstr>অটোমেটিক এক্সপানশন ভালব</vt:lpstr>
      <vt:lpstr>থার্মস্টাটিক এক্সপানশন ভালব</vt:lpstr>
      <vt:lpstr>লো সাইড ফ্লোড ভালব</vt:lpstr>
      <vt:lpstr>হাই সাইড ফ্লোড ভালব</vt:lpstr>
      <vt:lpstr> ইভাপোরেটর এর প্রকারভেদ</vt:lpstr>
      <vt:lpstr>বেয়ার টিউব কয়েল ইভাপোরেটর</vt:lpstr>
      <vt:lpstr>ফিনড টিউব ইভাপোরেটর</vt:lpstr>
      <vt:lpstr>প্লেট ইভাপোরেটর</vt:lpstr>
      <vt:lpstr>শেল অ্যান্ড টিউব ইভাপোরেটর</vt:lpstr>
      <vt:lpstr>শেল অ্যান্ড কয়েল ইভাপোরেটর</vt:lpstr>
      <vt:lpstr>টিউব ইন টিউব ইভাপোরেটর</vt:lpstr>
      <vt:lpstr>অধ্যায়-৬</vt:lpstr>
      <vt:lpstr>যা পড়তে হবে</vt:lpstr>
      <vt:lpstr>আনুষঙ্গিক ও সহায়ক যন্ত্রাংশসমূহ বলতে কি বোঝায়</vt:lpstr>
      <vt:lpstr>আনুষঙ্গিক যন্ত্রাংশসমূহ এর তালিকা</vt:lpstr>
      <vt:lpstr>অধ্যায়-৭</vt:lpstr>
      <vt:lpstr>যা পড়তে হবে</vt:lpstr>
      <vt:lpstr>সিএফসি কি</vt:lpstr>
      <vt:lpstr>সিএফসি হিমায়কের পরিবেশের উপর এর প্রভাব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রেফ্রিজারেশন সাইকেলস্ অ্যান্ড কম্পোনেন্টস্</dc:title>
  <dc:creator>Windows User</dc:creator>
  <cp:lastModifiedBy>SSS</cp:lastModifiedBy>
  <cp:revision>104</cp:revision>
  <dcterms:created xsi:type="dcterms:W3CDTF">2019-09-21T06:39:43Z</dcterms:created>
  <dcterms:modified xsi:type="dcterms:W3CDTF">2024-01-24T14:42:23Z</dcterms:modified>
</cp:coreProperties>
</file>