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7" r:id="rId6"/>
    <p:sldId id="260" r:id="rId7"/>
    <p:sldId id="268" r:id="rId8"/>
    <p:sldId id="261" r:id="rId9"/>
    <p:sldId id="262" r:id="rId10"/>
    <p:sldId id="263" r:id="rId11"/>
    <p:sldId id="269" r:id="rId12"/>
    <p:sldId id="264" r:id="rId13"/>
    <p:sldId id="270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45" d="100"/>
          <a:sy n="45" d="100"/>
        </p:scale>
        <p:origin x="-96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60B1D-3016-4500-8C38-EA80BE844B97}" type="datetimeFigureOut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5EAC53-FCC5-40F4-8B89-3C4D168021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0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5EAC53-FCC5-40F4-8B89-3C4D1680212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22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48E3-B06B-4ADF-98C5-0C1B3BEA3E12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F8EB5-8156-4EFE-B91C-167201A0D827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43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DB51-C09D-4DF1-AE11-F51DC6912004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3174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83DF9-452C-4C6D-BB5F-3D22C0961E38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91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2033-9213-415A-9C5B-52037A265AD4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6729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57841-43BB-4F9B-AD6D-0F9EAF3067C2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27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AFA9-B54C-4A64-9789-A0A568238334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914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B3747-D94B-4B17-B25B-6FBE38831827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0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CE5F0-96B7-4DFB-B365-44BD19844AC9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46F24-4F50-4A5E-B679-AE0D63FAE805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56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EE54-D700-4B34-B2BD-8E8E037FE726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92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2721-3C06-4168-B4B7-449B3C32F5F4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685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61657-7C72-4939-A7F6-1C762E7342AF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6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E5C86-20DE-4289-9795-A8112DDE714F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18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857B1-6739-4131-9A38-79ACCEB5E6D3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2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FEAC8-79EE-4917-859E-32735C467B63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81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9E1B8-BD57-4909-93CA-D6409CE2757D}" type="datetime1">
              <a:rPr lang="en-US" smtClean="0"/>
              <a:pPr/>
              <a:t>5/8/2020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C6359B-5D65-438C-80E2-257A0319E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7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  <p:sldLayoutId id="2147484014" r:id="rId12"/>
    <p:sldLayoutId id="2147484015" r:id="rId13"/>
    <p:sldLayoutId id="2147484016" r:id="rId14"/>
    <p:sldLayoutId id="2147484017" r:id="rId15"/>
    <p:sldLayoutId id="214748401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6381" y="256709"/>
            <a:ext cx="7766936" cy="711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Electronic Technology</a:t>
            </a:r>
            <a:endParaRPr lang="en-US" sz="4400" b="1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2207" y="790107"/>
            <a:ext cx="7766936" cy="6724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aseline="300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Semester</a:t>
            </a:r>
            <a:endParaRPr lang="en-US" sz="3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2207" y="2965315"/>
            <a:ext cx="7766936" cy="6724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 :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Dipali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Nandy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30006" y="1323898"/>
            <a:ext cx="10420943" cy="6724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dirty="0" smtClean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Sub: Principles Of Digital Electronics (68842)</a:t>
            </a:r>
            <a:endParaRPr lang="en-US" sz="3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95991" y="3676736"/>
            <a:ext cx="7766936" cy="6724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Junior Instructor(</a:t>
            </a:r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Electronics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756818" y="5405461"/>
            <a:ext cx="7068458" cy="6241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0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Dhaka Polytechnic Instituted </a:t>
            </a:r>
            <a:endParaRPr lang="en-US" sz="4000" b="1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284" y="4882505"/>
            <a:ext cx="1422842" cy="142284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0375920" y="6353419"/>
            <a:ext cx="1816080" cy="504581"/>
          </a:xfrm>
        </p:spPr>
        <p:txBody>
          <a:bodyPr/>
          <a:lstStyle/>
          <a:p>
            <a:fld id="{99C6359B-5D65-438C-80E2-257A0319EE09}" type="slidenum">
              <a:rPr lang="en-US" sz="1600" b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pPr/>
              <a:t>1</a:t>
            </a:fld>
            <a:endParaRPr lang="en-US" sz="16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715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664" y="319313"/>
            <a:ext cx="11514666" cy="6299201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5.4 gm </a:t>
            </a:r>
            <a:r>
              <a:rPr lang="en-US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jwRK</a:t>
            </a:r>
            <a:r>
              <a:rPr lang="en-US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d¨vwgwji</a:t>
            </a:r>
            <a:r>
              <a:rPr lang="en-US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32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MOS logic families</a:t>
            </a:r>
            <a:r>
              <a:rPr lang="en-US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)t</a:t>
            </a:r>
            <a:br>
              <a:rPr lang="en-US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লজিক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গোষ্ঠীকে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তিনভাগে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ভাগ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যায়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যথাঃ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1।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MOS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লজিকঃশুধু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চ্যানেল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ব্যবহার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  <a:b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8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2।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MOS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লজিকঃশুধু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চ্যানেল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ব্যবহার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  <a:b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3।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MOS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লজিকঃএই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লজিক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চ্যানেল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এবং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চ্যানেল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এই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দুপ্রকার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একসাথে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ব্যবহার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।</a:t>
            </a:r>
            <a:b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MOS NAND gate: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08661" y="6458857"/>
            <a:ext cx="683339" cy="399143"/>
          </a:xfrm>
        </p:spPr>
        <p:txBody>
          <a:bodyPr/>
          <a:lstStyle/>
          <a:p>
            <a:fld id="{99C6359B-5D65-438C-80E2-257A0319EE09}" type="slidenum">
              <a:rPr lang="en-US" sz="1800" b="1" smtClean="0">
                <a:solidFill>
                  <a:schemeClr val="tx1"/>
                </a:solidFill>
              </a:rPr>
              <a:pPr/>
              <a:t>10</a:t>
            </a:fld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1" y="2514732"/>
            <a:ext cx="3077028" cy="42379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0629" y="3468913"/>
            <a:ext cx="57531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90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4172"/>
            <a:ext cx="11959771" cy="5950858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 NAND gate:</a:t>
            </a:r>
            <a:r>
              <a:rPr lang="en-US" sz="3200" dirty="0">
                <a:solidFill>
                  <a:srgbClr val="FFC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Dc‡ii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wP‡Î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 MOS NAND 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M‡Ui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eZ©bx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Lv‡bv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wP‡Î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eZ©bx‡Z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GKmv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A=B=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nvB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A_v©r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+5v 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fvë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2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Pvjy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nq ,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A_v©r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fvë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nq|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Avevi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†h-‡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GKwU‡Z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+0v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fvë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vK‡j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f‚wgi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AZ¨šÍ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D”P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iva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m„wó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nh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X=0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fvë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nq|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Kv‡RB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wP‡Îi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eZ©bxwU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MOS NAND 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†MBU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08661" y="6492875"/>
            <a:ext cx="683339" cy="365125"/>
          </a:xfrm>
        </p:spPr>
        <p:txBody>
          <a:bodyPr/>
          <a:lstStyle/>
          <a:p>
            <a:fld id="{99C6359B-5D65-438C-80E2-257A0319EE09}" type="slidenum">
              <a:rPr lang="en-US" sz="1800" b="1" smtClean="0">
                <a:solidFill>
                  <a:schemeClr val="tx1"/>
                </a:solidFill>
              </a:rPr>
              <a:pPr/>
              <a:t>11</a:t>
            </a:fld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4947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11514666" cy="6096001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MOS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NAND gate</a:t>
            </a:r>
            <a: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en-US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Dc‡ii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wP‡Î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MOS NAND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M‡Ui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eZ©bx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Lv‡bv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wP‡Î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MB‡Ui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eZ©bx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Kvh©bxwZ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mviwY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Lv‡bv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n‡jvt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08661" y="6492875"/>
            <a:ext cx="683339" cy="365125"/>
          </a:xfrm>
        </p:spPr>
        <p:txBody>
          <a:bodyPr/>
          <a:lstStyle/>
          <a:p>
            <a:fld id="{99C6359B-5D65-438C-80E2-257A0319EE09}" type="slidenum">
              <a:rPr lang="en-US" sz="1800" b="1" smtClean="0">
                <a:solidFill>
                  <a:schemeClr val="tx1"/>
                </a:solidFill>
              </a:rPr>
              <a:pPr/>
              <a:t>12</a:t>
            </a:fld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706" y="1744108"/>
            <a:ext cx="4404590" cy="49614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8598" y="3215822"/>
            <a:ext cx="575310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557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11340495" cy="563154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MOS NAND :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A=0 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fvë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B=+5v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A=+5v 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B=0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fvë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GB `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yBwU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MÖnYgyL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Ae¯’vq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‡h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P¨v‡bj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MOSFET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Pvjy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A=B=0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fvë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P¨v‡bj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Pvjy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‘ Dcwi³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wZb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Ae¯’vq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UªvbwR÷iB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Pvjy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vKvq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X=+5v 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nq|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A=B=+5v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Avevi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kyay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wb‡Pi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P¨v‡bj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Pvjy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vKvq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X=0 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fvë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nq|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Kv‡RB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eZ©bxwU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NAND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†MBU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</a:t>
            </a:r>
            <a:b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[***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GKBfv‡e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evwK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 NOR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gate 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wb‡Riv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Póv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Ki‡e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evmvq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|***]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08661" y="6492875"/>
            <a:ext cx="683339" cy="365125"/>
          </a:xfrm>
        </p:spPr>
        <p:txBody>
          <a:bodyPr/>
          <a:lstStyle/>
          <a:p>
            <a:fld id="{99C6359B-5D65-438C-80E2-257A0319EE09}" type="slidenum">
              <a:rPr lang="en-US" sz="1800" b="1" smtClean="0">
                <a:solidFill>
                  <a:schemeClr val="tx1"/>
                </a:solidFill>
              </a:rPr>
              <a:pPr/>
              <a:t>13</a:t>
            </a:fld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9450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27" y="180294"/>
            <a:ext cx="11930743" cy="64951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5.5 </a:t>
            </a:r>
            <a:r>
              <a:rPr lang="en-US" sz="28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wfwebœ</a:t>
            </a:r>
            <a:r>
              <a:rPr lang="en-US" sz="28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Uv‡g©i</a:t>
            </a:r>
            <a:r>
              <a:rPr lang="en-US" sz="28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A_© I </a:t>
            </a:r>
            <a:r>
              <a:rPr lang="en-US" sz="28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28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Propagation delay time, speed, noise immunity, power dissipation, fan-in, fan-out, operating temperature and power rating of logic circuits</a:t>
            </a:r>
            <a:r>
              <a:rPr lang="en-US" sz="2800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)t</a:t>
            </a:r>
          </a:p>
          <a:p>
            <a:pPr marL="0" indent="0">
              <a:buNone/>
            </a:pP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wkÿv_x©e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„›` D³ </a:t>
            </a: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Aby‡”Q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Zvgiv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wb‡Riv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wb‡e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iPbvg~jK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DË‡ii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¨|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5.6 </a:t>
            </a:r>
            <a:r>
              <a:rPr lang="en-US" sz="28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wWwRUvj</a:t>
            </a:r>
            <a:r>
              <a:rPr lang="en-US" sz="28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AvBwmi</a:t>
            </a:r>
            <a:r>
              <a:rPr lang="en-US" sz="28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‰</a:t>
            </a:r>
            <a:r>
              <a:rPr lang="en-US" sz="28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28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¨</a:t>
            </a:r>
            <a:r>
              <a:rPr lang="en-US" sz="2800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of digital ICs</a:t>
            </a:r>
            <a:r>
              <a:rPr lang="en-US" sz="2800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)t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1.d¨vb Bb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2.d¨vb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AvDU</a:t>
            </a:r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3.b‡qR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BwgDwbwU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/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gvwR©b</a:t>
            </a:r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4.Acv‡ikb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wd«Kz‡qwÝ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5.mvcøvB †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fv‡ëR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6.kw³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AcPq</a:t>
            </a:r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7.MÖnY‡hvM¨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ZvcgvÎv</a:t>
            </a:r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8.cÖevn 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wej</a:t>
            </a: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¤^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9.jwRK †</a:t>
            </a:r>
            <a:r>
              <a:rPr lang="en-US" sz="2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j‡fj</a:t>
            </a:r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10.w¯cW|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[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wkÿv_x©e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„›` D³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c‡q›U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as-IN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লো </a:t>
            </a:r>
            <a:r>
              <a:rPr lang="as-IN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Kv‡K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Zvgiv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wb‡Riv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evmvq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wb‡e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AwZ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DË‡ii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¨|]</a:t>
            </a:r>
            <a:endParaRPr lang="en-US" sz="2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400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sz="2800" b="1" dirty="0" smtClean="0">
              <a:solidFill>
                <a:schemeClr val="accent4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08661" y="6492875"/>
            <a:ext cx="683339" cy="365125"/>
          </a:xfrm>
        </p:spPr>
        <p:txBody>
          <a:bodyPr/>
          <a:lstStyle/>
          <a:p>
            <a:fld id="{99C6359B-5D65-438C-80E2-257A0319EE09}" type="slidenum">
              <a:rPr lang="en-US" sz="1800" b="1" smtClean="0">
                <a:solidFill>
                  <a:schemeClr val="tx1"/>
                </a:solidFill>
              </a:rPr>
              <a:pPr/>
              <a:t>14</a:t>
            </a:fld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8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823" y="119064"/>
            <a:ext cx="11180838" cy="6373811"/>
          </a:xfrm>
        </p:spPr>
        <p:txBody>
          <a:bodyPr/>
          <a:lstStyle/>
          <a:p>
            <a:pPr marL="0" indent="0">
              <a:buNone/>
            </a:pPr>
            <a:endParaRPr lang="en-US" sz="2400" b="1" dirty="0" smtClean="0">
              <a:solidFill>
                <a:schemeClr val="accent5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5.6.1 </a:t>
            </a:r>
            <a:r>
              <a:rPr lang="en-US" sz="2400" dirty="0" err="1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DTL</a:t>
            </a:r>
            <a:r>
              <a:rPr lang="en-US" sz="24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2400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24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</a:t>
            </a:r>
            <a:r>
              <a:rPr lang="en-US" sz="20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DTL</a:t>
            </a:r>
            <a:r>
              <a:rPr lang="en-US" sz="2400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)t</a:t>
            </a:r>
            <a:endParaRPr lang="en-US" sz="2400" b="1" dirty="0">
              <a:solidFill>
                <a:schemeClr val="accent4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5.6.2 </a:t>
            </a:r>
            <a:r>
              <a:rPr lang="en-US" sz="2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TTL</a:t>
            </a:r>
            <a:r>
              <a:rPr lang="en-US" sz="24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‰</a:t>
            </a:r>
            <a:r>
              <a:rPr lang="en-US" sz="2400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24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of </a:t>
            </a:r>
            <a:r>
              <a:rPr lang="en-US" sz="20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TTL</a:t>
            </a:r>
            <a:r>
              <a:rPr lang="en-US" sz="2400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)t</a:t>
            </a:r>
            <a:endParaRPr lang="en-US" sz="2400" b="1" dirty="0">
              <a:solidFill>
                <a:schemeClr val="accent4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5.6.3 </a:t>
            </a:r>
            <a:r>
              <a:rPr lang="en-US" sz="24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sz="24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4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24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24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dirty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 of </a:t>
            </a:r>
            <a:r>
              <a:rPr lang="en-US" sz="2000" dirty="0" smtClean="0"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en-US" sz="2400" b="1" dirty="0" smtClean="0">
                <a:solidFill>
                  <a:schemeClr val="accent4"/>
                </a:solidFill>
                <a:latin typeface="SutonnyMJ" pitchFamily="2" charset="0"/>
                <a:cs typeface="SutonnyMJ" pitchFamily="2" charset="0"/>
              </a:rPr>
              <a:t>)t</a:t>
            </a:r>
          </a:p>
          <a:p>
            <a:pPr marL="0" indent="0">
              <a:buNone/>
            </a:pPr>
            <a:endParaRPr lang="en-US" sz="2400" b="1" dirty="0">
              <a:solidFill>
                <a:schemeClr val="accent4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sz="2400" b="1" dirty="0" smtClean="0">
              <a:solidFill>
                <a:schemeClr val="accent4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          [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wkÿv_x©e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„›` D³ ‰</a:t>
            </a: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¨¸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wj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Zvgiv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wb‡Riv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evmvh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wb‡e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DË‡ii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¨| ]</a:t>
            </a:r>
            <a:endParaRPr lang="en-US" sz="28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sz="2400" b="1" dirty="0">
              <a:solidFill>
                <a:schemeClr val="accent4"/>
              </a:solidFill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sz="6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							</a:t>
            </a:r>
          </a:p>
          <a:p>
            <a:pPr marL="0" indent="0">
              <a:buNone/>
            </a:pPr>
            <a:r>
              <a:rPr lang="en-US" sz="60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</a:t>
            </a:r>
            <a:r>
              <a:rPr lang="en-US" sz="60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						</a:t>
            </a:r>
            <a:r>
              <a:rPr lang="en-US" sz="6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60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mgvß</a:t>
            </a:r>
            <a:r>
              <a:rPr lang="en-US" sz="60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...</a:t>
            </a:r>
            <a:r>
              <a:rPr lang="en-US" sz="6000" b="1" dirty="0" smtClean="0">
                <a:solidFill>
                  <a:schemeClr val="accent2"/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6000" b="1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08661" y="6492875"/>
            <a:ext cx="683339" cy="365125"/>
          </a:xfrm>
        </p:spPr>
        <p:txBody>
          <a:bodyPr/>
          <a:lstStyle/>
          <a:p>
            <a:fld id="{99C6359B-5D65-438C-80E2-257A0319EE09}" type="slidenum">
              <a:rPr lang="en-US" sz="1800" b="1" smtClean="0">
                <a:solidFill>
                  <a:schemeClr val="tx1"/>
                </a:solidFill>
              </a:rPr>
              <a:pPr/>
              <a:t>15</a:t>
            </a:fld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7417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3531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: 05</a:t>
            </a:r>
            <a:br>
              <a:rPr lang="en-US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7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jwRK</a:t>
            </a:r>
            <a:r>
              <a:rPr lang="en-US" sz="27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7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Mvôx</a:t>
            </a:r>
            <a:r>
              <a:rPr lang="en-US" sz="27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7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wWwRUvj</a:t>
            </a:r>
            <a:r>
              <a:rPr lang="en-US" sz="27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AvBwmmg</a:t>
            </a:r>
            <a:r>
              <a:rPr lang="en-US" sz="27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~‡</a:t>
            </a:r>
            <a:r>
              <a:rPr lang="en-US" sz="27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ni</a:t>
            </a:r>
            <a:r>
              <a:rPr lang="en-US" sz="2700" b="1" dirty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7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‰</a:t>
            </a:r>
            <a:r>
              <a:rPr lang="en-US" sz="2700" b="1" dirty="0" err="1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ewkó</a:t>
            </a:r>
            <a:r>
              <a:rPr lang="en-US" sz="27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Features of the Logic Family &amp; Digital IC)</a:t>
            </a:r>
            <a:endParaRPr lang="en-US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334" y="1335314"/>
            <a:ext cx="11645295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5.1 </a:t>
            </a:r>
            <a:r>
              <a:rPr lang="en-US" sz="32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jwRK</a:t>
            </a:r>
            <a:r>
              <a:rPr lang="en-US" sz="32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cwievi</a:t>
            </a:r>
            <a:r>
              <a:rPr lang="en-US" sz="32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Zvi</a:t>
            </a:r>
            <a:r>
              <a:rPr lang="en-US" sz="32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kÖwbweb¨vm</a:t>
            </a:r>
            <a:r>
              <a:rPr lang="en-US" sz="32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wWwRUvj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‡÷‡g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Bw›U‡MÖ‡UW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mvwK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©‡U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nq|GB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Bw›U‡MÖ‡UW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mvwK©U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-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cvIqvi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LiP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Kg,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AvKv‡i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QvU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‡m¸‡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GKB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ai‡bi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‰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ewkó¨m¤úbœ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i‡K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cwievi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mwgKÛv±I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Kv¤úvwb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mvwK©U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evRviRvZ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K‡i‡Q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me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mvwK©UB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ai‡ib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A¨vbvjM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hgb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ivaK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Wv‡qvW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UªvbwR÷i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,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aviK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BZ¨vw`i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^‡q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MwVZ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Dcv`vb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jwRK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cwiev‡ii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D‡jøL‡hvM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kÖwbweb¨vm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wb¤œiæct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(K)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ivaK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UªvbwR÷i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jwRK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Resistance Transistor Logic - RTL)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(L)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Wv‡qvW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UªvbwR÷i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jwRK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Diode Transistor Logic - DTL)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(M)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UªvbwR÷i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UªvbwR÷i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jwRK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Transistor 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Transistor Logic - 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TTL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(N)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Bw›U‡MÖ‡UW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Bb‡RKkb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jwRK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Integrated Injection Logic – IIL)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(O)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wm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-gm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jwRK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Cmos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Logic 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CMOSL</a:t>
            </a:r>
            <a:r>
              <a:rPr 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r>
              <a:rPr lang="en-US" sz="3200" dirty="0" smtClean="0">
                <a:latin typeface="SutonnyMJ" pitchFamily="2" charset="0"/>
                <a:cs typeface="SutonnyMJ" pitchFamily="2" charset="0"/>
              </a:rPr>
              <a:t>(P)mshy³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BwgUvi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jwRK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Emitter Coupled Logic 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ECL</a:t>
            </a:r>
            <a:r>
              <a:rPr lang="en-US" sz="3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  <a:p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08661" y="6492875"/>
            <a:ext cx="683339" cy="365125"/>
          </a:xfrm>
        </p:spPr>
        <p:txBody>
          <a:bodyPr/>
          <a:lstStyle/>
          <a:p>
            <a:fld id="{99C6359B-5D65-438C-80E2-257A0319EE09}" type="slidenum">
              <a:rPr lang="en-US" sz="1600" b="1" smtClean="0">
                <a:solidFill>
                  <a:srgbClr val="002060"/>
                </a:solidFill>
              </a:rPr>
              <a:pPr/>
              <a:t>2</a:t>
            </a:fld>
            <a:endParaRPr lang="en-US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200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jwRK</a:t>
            </a:r>
            <a:r>
              <a:rPr lang="en-US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cwievi</a:t>
            </a:r>
            <a:r>
              <a:rPr lang="en-US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kÖwbweb¨vm</a:t>
            </a:r>
            <a:r>
              <a:rPr lang="en-US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wb‡P</a:t>
            </a:r>
            <a:r>
              <a:rPr lang="en-US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Lv‡bv</a:t>
            </a:r>
            <a:r>
              <a:rPr lang="en-US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njt</a:t>
            </a:r>
            <a:endParaRPr lang="en-US" dirty="0">
              <a:solidFill>
                <a:schemeClr val="accent5"/>
              </a:solidFill>
            </a:endParaRPr>
          </a:p>
        </p:txBody>
      </p:sp>
      <p:cxnSp>
        <p:nvCxnSpPr>
          <p:cNvPr id="7" name="Straight Arrow Connector 6"/>
          <p:cNvCxnSpPr>
            <a:stCxn id="2" idx="2"/>
          </p:cNvCxnSpPr>
          <p:nvPr/>
        </p:nvCxnSpPr>
        <p:spPr>
          <a:xfrm>
            <a:off x="4975668" y="1930400"/>
            <a:ext cx="0" cy="56605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2598059" y="2539999"/>
            <a:ext cx="4905827" cy="711202"/>
            <a:chOff x="3294744" y="3207657"/>
            <a:chExt cx="928913" cy="435428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4223657" y="3207657"/>
              <a:ext cx="0" cy="435428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3294744" y="3207657"/>
              <a:ext cx="0" cy="435428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294744" y="3207657"/>
              <a:ext cx="928913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4303484" y="1604610"/>
            <a:ext cx="14659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Logic Family </a:t>
            </a:r>
            <a:endParaRPr lang="en-US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70914" y="3349565"/>
            <a:ext cx="1821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Bi-polar Logic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865087" y="3294743"/>
            <a:ext cx="192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Unipolar Logic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2598059" y="3660841"/>
            <a:ext cx="0" cy="56605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021116" y="4328501"/>
            <a:ext cx="1240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MOSFET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529944" y="4502677"/>
            <a:ext cx="1240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6075595" y="3817258"/>
            <a:ext cx="2856581" cy="567678"/>
            <a:chOff x="3294744" y="3207657"/>
            <a:chExt cx="928913" cy="435428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4223657" y="3207657"/>
              <a:ext cx="0" cy="435428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3294744" y="3207657"/>
              <a:ext cx="0" cy="435428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3294744" y="3207657"/>
              <a:ext cx="928913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580743" y="4426858"/>
            <a:ext cx="192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Saturated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428545" y="4426858"/>
            <a:ext cx="192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Unsaturated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481942" y="4697833"/>
            <a:ext cx="1146630" cy="1486923"/>
            <a:chOff x="2394858" y="4687343"/>
            <a:chExt cx="1146630" cy="1690904"/>
          </a:xfrm>
        </p:grpSpPr>
        <p:grpSp>
          <p:nvGrpSpPr>
            <p:cNvPr id="6" name="Group 5"/>
            <p:cNvGrpSpPr/>
            <p:nvPr/>
          </p:nvGrpSpPr>
          <p:grpSpPr>
            <a:xfrm>
              <a:off x="2394858" y="5226827"/>
              <a:ext cx="1146630" cy="1151420"/>
              <a:chOff x="4063999" y="4872009"/>
              <a:chExt cx="493487" cy="508000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>
                <a:off x="4078517" y="4872009"/>
                <a:ext cx="478969" cy="0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4063999" y="5133266"/>
                <a:ext cx="478969" cy="0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2" name="Straight Arrow Connector 31"/>
              <p:cNvCxnSpPr/>
              <p:nvPr/>
            </p:nvCxnSpPr>
            <p:spPr>
              <a:xfrm>
                <a:off x="4063999" y="5380009"/>
                <a:ext cx="478969" cy="0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/>
              <p:cNvCxnSpPr/>
              <p:nvPr/>
            </p:nvCxnSpPr>
            <p:spPr>
              <a:xfrm>
                <a:off x="4063999" y="4872009"/>
                <a:ext cx="0" cy="5080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1" name="Straight Connector 10"/>
            <p:cNvCxnSpPr/>
            <p:nvPr/>
          </p:nvCxnSpPr>
          <p:spPr>
            <a:xfrm>
              <a:off x="2399562" y="4687343"/>
              <a:ext cx="0" cy="52653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TextBox 34"/>
          <p:cNvSpPr txBox="1"/>
          <p:nvPr/>
        </p:nvSpPr>
        <p:spPr>
          <a:xfrm>
            <a:off x="3708401" y="5036457"/>
            <a:ext cx="192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P-MOS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679372" y="5500914"/>
            <a:ext cx="192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N-MOS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79372" y="5950857"/>
            <a:ext cx="192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C-MOS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6075595" y="4838112"/>
            <a:ext cx="2396300" cy="2015276"/>
            <a:chOff x="6075595" y="4838112"/>
            <a:chExt cx="2396300" cy="2015276"/>
          </a:xfrm>
        </p:grpSpPr>
        <p:sp>
          <p:nvSpPr>
            <p:cNvPr id="38" name="TextBox 37"/>
            <p:cNvSpPr txBox="1"/>
            <p:nvPr/>
          </p:nvSpPr>
          <p:spPr>
            <a:xfrm>
              <a:off x="6548753" y="5005017"/>
              <a:ext cx="19231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RTL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528538" y="5277745"/>
              <a:ext cx="19231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DTL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528538" y="5886249"/>
              <a:ext cx="19231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IIL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6487727" y="6204082"/>
              <a:ext cx="19231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DCTL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463225" y="6484056"/>
              <a:ext cx="192314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HTL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6075595" y="4838112"/>
              <a:ext cx="2376085" cy="1805018"/>
              <a:chOff x="5207627" y="4611524"/>
              <a:chExt cx="2376085" cy="1805018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5660570" y="5310011"/>
                <a:ext cx="19231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TTL</a:t>
                </a:r>
                <a:endPara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51" name="Straight Arrow Connector 50"/>
              <p:cNvCxnSpPr/>
              <p:nvPr/>
            </p:nvCxnSpPr>
            <p:spPr>
              <a:xfrm>
                <a:off x="5229398" y="4981637"/>
                <a:ext cx="373116" cy="1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>
                <a:off x="5222141" y="5257923"/>
                <a:ext cx="373116" cy="1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5222141" y="5494677"/>
                <a:ext cx="373116" cy="1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>
                <a:off x="5207627" y="5855731"/>
                <a:ext cx="373116" cy="1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5207627" y="6127482"/>
                <a:ext cx="373116" cy="1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5207627" y="6416541"/>
                <a:ext cx="373116" cy="1"/>
              </a:xfrm>
              <a:prstGeom prst="straightConnector1">
                <a:avLst/>
              </a:prstGeom>
              <a:ln>
                <a:headEnd type="none" w="med" len="med"/>
                <a:tailEnd type="arrow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/>
              <p:nvPr/>
            </p:nvCxnSpPr>
            <p:spPr>
              <a:xfrm>
                <a:off x="5222141" y="4611524"/>
                <a:ext cx="0" cy="1805017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8" name="Group 67"/>
          <p:cNvGrpSpPr/>
          <p:nvPr/>
        </p:nvGrpSpPr>
        <p:grpSpPr>
          <a:xfrm>
            <a:off x="8989528" y="4982672"/>
            <a:ext cx="568947" cy="959478"/>
            <a:chOff x="8569319" y="5310011"/>
            <a:chExt cx="385995" cy="674132"/>
          </a:xfrm>
        </p:grpSpPr>
        <p:cxnSp>
          <p:nvCxnSpPr>
            <p:cNvPr id="61" name="Straight Arrow Connector 60"/>
            <p:cNvCxnSpPr/>
            <p:nvPr/>
          </p:nvCxnSpPr>
          <p:spPr>
            <a:xfrm>
              <a:off x="8592457" y="5513211"/>
              <a:ext cx="36285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/>
            <p:nvPr/>
          </p:nvCxnSpPr>
          <p:spPr>
            <a:xfrm>
              <a:off x="8569319" y="5955113"/>
              <a:ext cx="362857" cy="0"/>
            </a:xfrm>
            <a:prstGeom prst="straightConnector1">
              <a:avLst/>
            </a:prstGeom>
            <a:ln>
              <a:headEnd type="none" w="med" len="med"/>
              <a:tailEnd type="arrow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8569319" y="5310011"/>
              <a:ext cx="0" cy="6741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9524370" y="5093079"/>
            <a:ext cx="192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Schottky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TTL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9524370" y="5716166"/>
            <a:ext cx="1923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ECL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08661" y="6460566"/>
            <a:ext cx="683339" cy="365125"/>
          </a:xfrm>
        </p:spPr>
        <p:txBody>
          <a:bodyPr/>
          <a:lstStyle/>
          <a:p>
            <a:fld id="{99C6359B-5D65-438C-80E2-257A0319EE09}" type="slidenum">
              <a:rPr lang="en-US" sz="1800" b="1" smtClean="0">
                <a:solidFill>
                  <a:srgbClr val="002060"/>
                </a:solidFill>
              </a:rPr>
              <a:pPr/>
              <a:t>3</a:t>
            </a:fld>
            <a:endParaRPr lang="en-US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947273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1514666" cy="1320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5.2</a:t>
            </a:r>
            <a:r>
              <a:rPr lang="en-US" sz="28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SSI, MSI, LSI </a:t>
            </a:r>
            <a:r>
              <a:rPr lang="en-US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VLSI </a:t>
            </a:r>
            <a:r>
              <a:rPr lang="en-US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msÁv</a:t>
            </a:r>
            <a:r>
              <a:rPr lang="en-US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wkÿv_x©e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„›` D³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Aby‡”Q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Zvgiv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wb‡Riv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wb‡e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evmvq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AwZ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mswÿß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DË‡ii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¨|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61220" y="1930399"/>
            <a:ext cx="11514666" cy="404948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5.3 </a:t>
            </a:r>
            <a:r>
              <a:rPr lang="en-US" sz="28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UªvbwR÷i</a:t>
            </a:r>
            <a:r>
              <a:rPr lang="en-US" sz="28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jwRK</a:t>
            </a:r>
            <a:r>
              <a:rPr lang="en-US" sz="28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d¨vwgwji</a:t>
            </a:r>
            <a:r>
              <a:rPr lang="en-US" sz="28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wWwUGj</a:t>
            </a:r>
            <a:r>
              <a:rPr lang="en-US" sz="28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wUwUGj</a:t>
            </a:r>
            <a:r>
              <a:rPr lang="en-US" sz="28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eY©bvt</a:t>
            </a:r>
            <a:endParaRPr lang="en-US" sz="2800" b="1" dirty="0" smtClean="0">
              <a:solidFill>
                <a:schemeClr val="accent5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000" b="1" dirty="0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(K)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Wv‡qvW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UªvbwR÷i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jwRK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DTL AND Gate)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t 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wP‡Î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wWwUGj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mvwK©U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‡`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Lv‡bv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nj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Wv‡qvW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(`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BbcyU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wewkó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) , I `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ywU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iwR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÷‡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†K †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fv‡ëR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wWfvBWvi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wn‡m‡e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e¨en«Z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Wv‡qvW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†K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d‡ivqv©W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evqvm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fv‡ëR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cÖavb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UªvbwR÷i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e¨en«Z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AvovAvwo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†_‡K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AvDUcyU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fv‡ëR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endParaRPr lang="en-US" sz="2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1508661" y="6492875"/>
            <a:ext cx="683339" cy="365125"/>
          </a:xfrm>
        </p:spPr>
        <p:txBody>
          <a:bodyPr/>
          <a:lstStyle/>
          <a:p>
            <a:fld id="{99C6359B-5D65-438C-80E2-257A0319EE09}" type="slidenum">
              <a:rPr lang="en-US" sz="1800" b="1" smtClean="0">
                <a:solidFill>
                  <a:srgbClr val="002060"/>
                </a:solidFill>
              </a:rPr>
              <a:pPr/>
              <a:t>4</a:t>
            </a:fld>
            <a:endParaRPr lang="en-US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7701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11525"/>
            <a:ext cx="12037181" cy="3546475"/>
          </a:xfrm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Kvh©cÖbvjxt</a:t>
            </a:r>
            <a:r>
              <a:rPr lang="en-US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A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B</a:t>
            </a:r>
            <a:r>
              <a:rPr lang="en-US" sz="3200" baseline="-25000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h‡Kv‡bv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hw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cÖvDÛ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‘0’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j‡fj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Z‡e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Wv‡qvW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d‡ivqvW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evqvm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cvIqvi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Kvi‡Y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x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we›`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y‡Z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‘0’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_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vK‡e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UªvbwR÷i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Tr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KvU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Ad Ae¯’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vq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vK‡e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AvDUcyU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fv‡ëR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cÖvq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k~b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mvwK©U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AvDUcyU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‘0’ 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†`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Lv‡e|Avevi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hw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` me¸‡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BbcyU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+5V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†fvë _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A_v©r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jwRK</a:t>
            </a:r>
            <a:r>
              <a:rPr lang="en-US" sz="32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nq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Wv‡qvW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Kv‡i›U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mvcøvB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Q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we›`y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cÖvq</a:t>
            </a:r>
            <a:r>
              <a:rPr lang="en-US" sz="3200" dirty="0">
                <a:solidFill>
                  <a:schemeClr val="tx1"/>
                </a:solidFill>
              </a:rPr>
              <a:t>+5V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fvë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 _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vK‡e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mgh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</a:rPr>
              <a:t>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Kv‡i›U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mvcøvB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Lye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e„w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cv‡e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BwgUvi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AvDUcyU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Q </a:t>
            </a:r>
            <a:r>
              <a:rPr lang="en-US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†Z 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fv‡ëR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A_v©r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jwRK</a:t>
            </a:r>
            <a:r>
              <a:rPr lang="en-US" sz="40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08661" y="6492875"/>
            <a:ext cx="683339" cy="365125"/>
          </a:xfrm>
        </p:spPr>
        <p:txBody>
          <a:bodyPr/>
          <a:lstStyle/>
          <a:p>
            <a:fld id="{99C6359B-5D65-438C-80E2-257A0319EE09}" type="slidenum">
              <a:rPr lang="en-US" sz="1800" b="1" smtClean="0">
                <a:solidFill>
                  <a:schemeClr val="tx1"/>
                </a:solidFill>
              </a:rPr>
              <a:pPr/>
              <a:t>5</a:t>
            </a:fld>
            <a:endParaRPr lang="en-US" sz="18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115" y="130628"/>
            <a:ext cx="3623709" cy="30770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244" y="146891"/>
            <a:ext cx="5622699" cy="3164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4440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9066" y="616374"/>
            <a:ext cx="1137293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Wv‡qvW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UªvbwR÷i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>
                <a:latin typeface="SutonnyMJ" pitchFamily="2" charset="0"/>
                <a:cs typeface="SutonnyMJ" pitchFamily="2" charset="0"/>
              </a:rPr>
              <a:t>jwRK</a:t>
            </a:r>
            <a:r>
              <a:rPr lang="en-US" sz="28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DTL NOR Gate)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t </a:t>
            </a:r>
          </a:p>
          <a:p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wP‡Î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bi †MU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mvavib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mvwK©U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Lv‡bv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mvwK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©‡U 2wU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Wv‡qvW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Ai †MU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mKkb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UªvbwR÷i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BbfvU©vi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mKk‡b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ms‡hvM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†`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Lv‡bv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508661" y="6492875"/>
            <a:ext cx="683339" cy="365125"/>
          </a:xfrm>
        </p:spPr>
        <p:txBody>
          <a:bodyPr/>
          <a:lstStyle/>
          <a:p>
            <a:fld id="{99C6359B-5D65-438C-80E2-257A0319EE09}" type="slidenum">
              <a:rPr lang="en-US" sz="1800" b="1" smtClean="0">
                <a:solidFill>
                  <a:srgbClr val="002060"/>
                </a:solidFill>
              </a:rPr>
              <a:pPr/>
              <a:t>6</a:t>
            </a:fld>
            <a:endParaRPr lang="en-US" sz="1800" b="1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0" r="13143" b="4655"/>
          <a:stretch/>
        </p:blipFill>
        <p:spPr>
          <a:xfrm>
            <a:off x="377372" y="2410782"/>
            <a:ext cx="4005942" cy="387632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4259" r="6615" b="12462"/>
          <a:stretch/>
        </p:blipFill>
        <p:spPr>
          <a:xfrm>
            <a:off x="4383314" y="2705250"/>
            <a:ext cx="6241143" cy="3567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4158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286" y="820056"/>
            <a:ext cx="11901714" cy="5319487"/>
          </a:xfrm>
        </p:spPr>
        <p:txBody>
          <a:bodyPr>
            <a:normAutofit/>
          </a:bodyPr>
          <a:lstStyle/>
          <a:p>
            <a:r>
              <a:rPr lang="en-US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Kvh©cÖbvjxt</a:t>
            </a:r>
            <a:r>
              <a:rPr lang="en-US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mvwK©UwUi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b‡MwUf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evqvm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A_v©r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v</a:t>
            </a:r>
            <a:r>
              <a:rPr lang="en-US" sz="2400" baseline="-25000" dirty="0" err="1">
                <a:solidFill>
                  <a:schemeClr val="tx1"/>
                </a:solidFill>
              </a:rPr>
              <a:t>BB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UªvbwR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÷‡ii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‡h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gvB‡bv‡iwU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PvR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Rgv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nq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Lye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ZvovZvwo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`~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ixf‚Z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UªvbwR÷iwU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Ad Ae¯’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wd‡i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Av‡m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BbcyU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A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B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†h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Kv‡bv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GKwU‡Z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Df‡q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D”P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gv‡bi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wmMb¨vj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Wv‡qvW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KÛvKkb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UªvbwR÷i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G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evqvm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UªvbwR÷iwU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mPy‡ikb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Ae¯’v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N‡U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AvDUcyU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gvb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K‡g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hLb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BbcyU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 </a:t>
            </a:r>
            <a:r>
              <a:rPr lang="en-US" sz="2800" dirty="0" err="1">
                <a:solidFill>
                  <a:schemeClr val="tx1"/>
                </a:solidFill>
              </a:rPr>
              <a:t>B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Df‡q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k~b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fv‡ëR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cÖ‡qvM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nq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ZLb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UªvbwR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÷‡ii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e‡m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b‡MwUf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evqvm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vKvi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Kvi‡Y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UªvbwR÷i‡K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m¤ú~b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fv‡e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KvU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-Ad Ae¯’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vq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iv‡L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G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AvDUcy‡U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D”P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gv‡bi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wmMb¨vj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cvIqv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08661" y="6492875"/>
            <a:ext cx="683339" cy="365125"/>
          </a:xfrm>
        </p:spPr>
        <p:txBody>
          <a:bodyPr/>
          <a:lstStyle/>
          <a:p>
            <a:fld id="{99C6359B-5D65-438C-80E2-257A0319EE09}" type="slidenum">
              <a:rPr lang="en-US" sz="1800" b="1" smtClean="0">
                <a:solidFill>
                  <a:schemeClr val="tx1"/>
                </a:solidFill>
              </a:rPr>
              <a:pPr/>
              <a:t>7</a:t>
            </a:fld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499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4176" y="355990"/>
            <a:ext cx="1142913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5.3 </a:t>
            </a:r>
            <a:r>
              <a:rPr lang="en-US" sz="3200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UªvbwR÷i</a:t>
            </a:r>
            <a:r>
              <a:rPr lang="en-US" sz="32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jwRK</a:t>
            </a:r>
            <a:r>
              <a:rPr lang="en-US" sz="32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d¨vwgwji</a:t>
            </a:r>
            <a:r>
              <a:rPr lang="en-US" sz="32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wWwUGj</a:t>
            </a:r>
            <a:r>
              <a:rPr lang="en-US" sz="32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wUwUGj</a:t>
            </a:r>
            <a:r>
              <a:rPr lang="en-US" sz="3200" b="1" dirty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chemeClr val="accent5"/>
                </a:solidFill>
                <a:latin typeface="SutonnyMJ" pitchFamily="2" charset="0"/>
                <a:cs typeface="SutonnyMJ" pitchFamily="2" charset="0"/>
              </a:rPr>
              <a:t>eY©bvt</a:t>
            </a:r>
            <a:endParaRPr lang="en-US" sz="3200" b="1" dirty="0" smtClean="0">
              <a:solidFill>
                <a:schemeClr val="accent5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(L) ÷¨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vÛvW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wUwUGj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b¨vÛ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M‡Ui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I‡cb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Kv‡j±I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Uv‡Ug‡cvj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AvDUcyU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mvwK©U</a:t>
            </a:r>
            <a:r>
              <a:rPr lang="en-US" sz="2800" b="1" dirty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collector and </a:t>
            </a:r>
            <a:r>
              <a:rPr lang="en-US" sz="2400" b="1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totmpole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outputs circuit for standard TTL NAND </a:t>
            </a:r>
            <a:r>
              <a:rPr lang="en-US" sz="2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gate)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t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 GU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UwcK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6ô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mv‡_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m¤úK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GBLv‡b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wkÿv_x©e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„›`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Avgiv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cie©Zx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UwcK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wb‡q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Ki‡ev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r>
              <a:rPr lang="en-US" sz="2800" dirty="0" smtClean="0">
                <a:latin typeface="SutonnyMJ" pitchFamily="2" charset="0"/>
                <a:cs typeface="SutonnyMJ" pitchFamily="2" charset="0"/>
              </a:rPr>
              <a:t>(M)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BDwb‡cvjvi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evB‡cvjvi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jwRK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Mvôxi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ZvwjKv</a:t>
            </a:r>
            <a:r>
              <a:rPr lang="en-US" sz="2800" b="1" dirty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 of unipolar and bipolar families)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t</a:t>
            </a:r>
          </a:p>
          <a:p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BDwb‡cvjvi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AvaywbK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wWwRUvj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c×wZ‡Z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jwRK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Mvôx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Kg kw³ÿq , Kg `vg I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AwaK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wbf©ikxjZvi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GKxf‚Z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eZ©bx‡Z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2400" b="1" dirty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2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IC)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nq|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MV‡bi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wePv‡i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Gme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eZ©bx‡K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‡¤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œi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K‡qKwU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fvM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24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a)Small Scale Integration (SSI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(‡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QvU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GKxf~ZKiY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b)Medium Scale Integration (MSI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gva¨g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GKxf~ZKiY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(</a:t>
            </a:r>
            <a:r>
              <a:rPr lang="en-US" dirty="0" smtClean="0">
                <a:solidFill>
                  <a:srgbClr val="7030A0"/>
                </a:solidFill>
              </a:rPr>
              <a:t>c)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 </a:t>
            </a:r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Scale Integration (LSI</a:t>
            </a:r>
            <a:r>
              <a:rPr lang="en-US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e„nr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GKxf~ZKiY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dirty="0">
                <a:solidFill>
                  <a:srgbClr val="7030A0"/>
                </a:solidFill>
              </a:rPr>
              <a:t>(d)Very Large Scale Integration (VLSI</a:t>
            </a:r>
            <a:r>
              <a:rPr lang="en-US" dirty="0" smtClean="0">
                <a:solidFill>
                  <a:srgbClr val="7030A0"/>
                </a:solidFill>
              </a:rPr>
              <a:t>) </a:t>
            </a:r>
            <a:r>
              <a:rPr lang="en-US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AwZ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e„nr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GKxf~ZKiY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)</a:t>
            </a:r>
          </a:p>
          <a:p>
            <a:pPr lvl="0"/>
            <a:r>
              <a:rPr lang="en-US" dirty="0">
                <a:solidFill>
                  <a:srgbClr val="7030A0"/>
                </a:solidFill>
              </a:rPr>
              <a:t>Small Scale Integration 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GKxf~K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eZ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  <a:sym typeface="SutonnyMJ" pitchFamily="2" charset="0"/>
              </a:rPr>
              <a:t>©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bx‡Z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12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wUi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Kg hyw³ †MBU _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lvl="0"/>
            <a:r>
              <a:rPr lang="en-US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 Scale Integration 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GKxf~K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eZ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  <a:sym typeface="SutonnyMJ" pitchFamily="2" charset="0"/>
              </a:rPr>
              <a:t>©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bx‡Z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12 †_‡K 99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hyw³ †MBU _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lvl="0"/>
            <a:r>
              <a:rPr lang="en-US" dirty="0">
                <a:solidFill>
                  <a:srgbClr val="7030A0"/>
                </a:solidFill>
              </a:rPr>
              <a:t>Large Scale Integration 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GKxf~K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eZ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  <a:sym typeface="SutonnyMJ" pitchFamily="2" charset="0"/>
              </a:rPr>
              <a:t>©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bx‡Z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100 †_‡K 9999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hyw³ †MBU _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lvl="0"/>
            <a:r>
              <a:rPr lang="en-US" dirty="0">
                <a:solidFill>
                  <a:srgbClr val="7030A0"/>
                </a:solidFill>
              </a:rPr>
              <a:t>Very Large Scale Integration 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‡h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GKxf~K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eZ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  <a:sym typeface="SutonnyMJ" pitchFamily="2" charset="0"/>
              </a:rPr>
              <a:t>©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bx‡Z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1000 †_‡K 99999 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wU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hyw³ †MBU _</a:t>
            </a:r>
            <a:r>
              <a:rPr lang="en-US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endParaRPr lang="en-US" sz="24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508661" y="6492875"/>
            <a:ext cx="683339" cy="365125"/>
          </a:xfrm>
        </p:spPr>
        <p:txBody>
          <a:bodyPr/>
          <a:lstStyle/>
          <a:p>
            <a:fld id="{99C6359B-5D65-438C-80E2-257A0319EE09}" type="slidenum">
              <a:rPr lang="en-US" sz="1800" b="1" smtClean="0">
                <a:solidFill>
                  <a:srgbClr val="002060"/>
                </a:solidFill>
              </a:rPr>
              <a:pPr/>
              <a:t>8</a:t>
            </a:fld>
            <a:endParaRPr lang="en-US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6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790" y="244704"/>
            <a:ext cx="11253409" cy="66132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Bipolar logic </a:t>
            </a:r>
            <a:r>
              <a:rPr lang="en-US" b="1" dirty="0" smtClean="0"/>
              <a:t>families </a:t>
            </a:r>
            <a:r>
              <a:rPr lang="en-US" sz="22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26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‡K </a:t>
            </a:r>
            <a:r>
              <a:rPr lang="en-US" sz="26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Af¨šÍixb</a:t>
            </a:r>
            <a:r>
              <a:rPr lang="en-US" sz="26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Kvh</a:t>
            </a:r>
            <a:r>
              <a:rPr lang="en-US" sz="26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  <a:sym typeface="SutonnyMJ" pitchFamily="2" charset="0"/>
              </a:rPr>
              <a:t>©</a:t>
            </a:r>
            <a:r>
              <a:rPr lang="en-US" sz="26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bxwZi</a:t>
            </a:r>
            <a:r>
              <a:rPr lang="en-US" sz="26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wfwË‡Z</a:t>
            </a:r>
            <a:r>
              <a:rPr lang="en-US" sz="26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Avevi</a:t>
            </a:r>
            <a:r>
              <a:rPr lang="en-US" sz="26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2 </a:t>
            </a:r>
            <a:r>
              <a:rPr lang="en-US" sz="26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fv‡M</a:t>
            </a:r>
            <a:r>
              <a:rPr lang="en-US" sz="26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fvM</a:t>
            </a:r>
            <a:r>
              <a:rPr lang="en-US" sz="26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6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600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r>
              <a:rPr lang="en-US" dirty="0"/>
              <a:t>1.Saturated</a:t>
            </a:r>
          </a:p>
          <a:p>
            <a:r>
              <a:rPr lang="en-US" dirty="0"/>
              <a:t>2.Unstaurated </a:t>
            </a:r>
            <a:endParaRPr lang="en-US" dirty="0" smtClean="0"/>
          </a:p>
          <a:p>
            <a:pPr marL="0" indent="0">
              <a:buNone/>
            </a:pP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wb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‡¤œ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Dfq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fv‡Mi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hyw³ †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Mvôxmgy‡ni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†`qv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n‡jvt</a:t>
            </a:r>
            <a:endParaRPr lang="en-US" sz="2600" b="1" dirty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b="1" dirty="0"/>
              <a:t>(a) Bipolar saturated logic families:</a:t>
            </a:r>
          </a:p>
          <a:p>
            <a:pPr lvl="0"/>
            <a:r>
              <a:rPr lang="en-US" dirty="0"/>
              <a:t>Resistance Transistor Logic - RTL  </a:t>
            </a:r>
          </a:p>
          <a:p>
            <a:pPr lvl="0"/>
            <a:r>
              <a:rPr lang="en-US" dirty="0"/>
              <a:t>Diode Transistor Logic – DTL</a:t>
            </a:r>
          </a:p>
          <a:p>
            <a:pPr lvl="0"/>
            <a:r>
              <a:rPr lang="en-US" dirty="0"/>
              <a:t>Transistor </a:t>
            </a:r>
            <a:r>
              <a:rPr lang="en-US" dirty="0" err="1"/>
              <a:t>Transistor</a:t>
            </a:r>
            <a:r>
              <a:rPr lang="en-US" dirty="0"/>
              <a:t> Logic – TTL</a:t>
            </a:r>
          </a:p>
          <a:p>
            <a:pPr lvl="0"/>
            <a:r>
              <a:rPr lang="en-US" dirty="0"/>
              <a:t>Integrated Injection Logic – IIL</a:t>
            </a:r>
          </a:p>
          <a:p>
            <a:pPr lvl="0"/>
            <a:r>
              <a:rPr lang="en-US" dirty="0" err="1"/>
              <a:t>Cmos</a:t>
            </a:r>
            <a:r>
              <a:rPr lang="en-US" dirty="0"/>
              <a:t> Logic – CMOSL</a:t>
            </a:r>
          </a:p>
          <a:p>
            <a:pPr lvl="0"/>
            <a:r>
              <a:rPr lang="en-US" dirty="0"/>
              <a:t>Emitter Coupled Logic – </a:t>
            </a:r>
            <a:r>
              <a:rPr lang="en-US" dirty="0" smtClean="0"/>
              <a:t>ECL</a:t>
            </a:r>
          </a:p>
          <a:p>
            <a:pPr marL="0" lvl="0" indent="0">
              <a:buNone/>
            </a:pPr>
            <a:r>
              <a:rPr lang="en-US" b="1" dirty="0"/>
              <a:t>(b)Bipolar unsaturated logic families:</a:t>
            </a:r>
          </a:p>
          <a:p>
            <a:pPr lvl="0"/>
            <a:r>
              <a:rPr lang="en-US" dirty="0"/>
              <a:t>Emitter Coupled Logic-ECL</a:t>
            </a:r>
          </a:p>
          <a:p>
            <a:pPr marL="0" indent="0">
              <a:buNone/>
            </a:pPr>
            <a:r>
              <a:rPr lang="en-US" b="1" dirty="0"/>
              <a:t>Unipolar logic families:</a:t>
            </a:r>
          </a:p>
          <a:p>
            <a:pPr lvl="0"/>
            <a:r>
              <a:rPr lang="en-US" dirty="0"/>
              <a:t>Metal Oxide Semiconductor-MOS </a:t>
            </a:r>
          </a:p>
          <a:p>
            <a:pPr lvl="0"/>
            <a:r>
              <a:rPr lang="en-US" dirty="0"/>
              <a:t>MOS Field Effects Transistor-MOSFET</a:t>
            </a:r>
          </a:p>
          <a:p>
            <a:pPr lvl="0"/>
            <a:r>
              <a:rPr lang="en-US" dirty="0"/>
              <a:t>P MOS Logic</a:t>
            </a:r>
          </a:p>
          <a:p>
            <a:pPr lvl="0"/>
            <a:r>
              <a:rPr lang="en-US" dirty="0"/>
              <a:t>N MOS Logic</a:t>
            </a:r>
          </a:p>
          <a:p>
            <a:pPr lvl="0"/>
            <a:r>
              <a:rPr lang="en-US" dirty="0"/>
              <a:t>C MOS Logic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508661" y="6492875"/>
            <a:ext cx="683339" cy="365125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0963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336</TotalTime>
  <Words>1226</Words>
  <Application>Microsoft Office PowerPoint</Application>
  <PresentationFormat>Custom</PresentationFormat>
  <Paragraphs>125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PowerPoint Presentation</vt:lpstr>
      <vt:lpstr>Aa¨vq : 05 jwRK ‡Mvôx I wWwRUvj AvBwmmg~‡ni ‰ewkó¨  (Features of the Logic Family &amp; Digital IC)</vt:lpstr>
      <vt:lpstr>jwRK cwievi Gi ‡kÖwbweb¨vm wb‡P †`Lv‡bv njt</vt:lpstr>
      <vt:lpstr>5.2  SSI, MSI, LSI Ges VLSI Ges msÁv t wkÿv_x©e„›` D³ Aby‡”Q` wU †Zvgiv wb‡Riv c‡o wb‡e evmvq| AwZ mswÿß DË‡ii Rb¨| </vt:lpstr>
      <vt:lpstr>Kvh©cÖbvjxt Aev B Gi ‡h‡Kv‡bv GKwU hw` cÖvDÛ ev ‘0’ ‡j‡fj _v‡K Z‡e Gi Wv‡qvW¸‡jv d‡ivqvW© evqvm cvIqvi Kvi‡Y x we›`y‡Z ‘0’ _vK‡e Ges UªvbwR÷i Tr KvU Ad Ae¯’vq _vK‡e| Gi d‡j AvDUcyU †fv‡ëR cÖvq k~b¨ n‡e ZLb mvwK©U AvDUcyU ‘0’ †`Lv‡e|Avevi hw` me¸‡jv BbcyU +5V†fvë _v‡K A_v©r jwRK1 nq n‡e Wv‡qvW w`‡q †Kv‡bv Kv‡i›U mvcøvB n‡e bv| ZLb Q we›`y w`‡q cÖvq+5V †fvë G _vK‡e| G mgh Gi  Tr Kv‡i›U mvcøvB Lye e„w× cv‡e hvi d‡j BwgUvi Øviv AvDUcyU Q †Z †fv‡ëR cvIqv hv‡e A_v©r jwRK 1 n‡e|</vt:lpstr>
      <vt:lpstr>PowerPoint Presentation</vt:lpstr>
      <vt:lpstr>Kvh©cÖbvjxt mvwK©UwUi †e‡m †b‡MwUf evqvm A_v©r vBB cÖ‡qvM Kivq UªvbwR÷‡ii †e‡m ‡h gvB‡bv‡iwU PvR© Rgv nq Zv Lye ZvovZvwo `~ixf‚Z n‡q hvq Ges UªvbwR÷iwU Ad Ae¯’vq wd‡i Av‡m| BbcyU A ev BGi †h †Kv‡bv GKwU‡Z ev Df‡q D”P gv‡bi wmMb¨vj cÖ‡qvM Ki‡j Wv‡qvW KÛvKkb cvq Ges UªvbwR÷i G †e‡m evqvm ‡c‡q _v‡K| d‡j UªvbwR÷iwU †mPy‡ikb Ae¯’v N‡U Ges AvDUcyU Gi gvb K‡g hvq| hLb BbcyU AI BGi Df‡q k~b¨ †fv‡ëR cÖ‡qvM Kiv nq ZLb UªvbwR÷‡ii †e‡m †b‡MwUf evqvm _vKvi Kvi‡Y UªvbwR÷i‡K m¤ú~b© fv‡e KvU-Ad Ae¯’vq iv‡L| G mgq AvDUcy‡U D”P gv‡bi wmMb¨vj cvIqv hvq|</vt:lpstr>
      <vt:lpstr>PowerPoint Presentation</vt:lpstr>
      <vt:lpstr>PowerPoint Presentation</vt:lpstr>
      <vt:lpstr>5.4 gm jwRK d¨vwgwji eY©bv (Describe MOS logic families)t লজিক গোষ্ঠীকে তিনভাগে ভাগ করা যায়, যথাঃ 1। P MOS লজিকঃশুধু P চ্যানেল ব্যবহার করা হয়। 2। N MOS লজিকঃশুধু N চ্যানেল ব্যবহার করা হয়। 3। C MOS লজিকঃএই লজিক P চ্যানেল এবং N চ্যানেল এই দুপ্রকার একসাথে ব্যবহার করা হয়।    N MOS NAND gate:  </vt:lpstr>
      <vt:lpstr>   N MOS NAND gate: Dc‡ii wP‡Î N MOS NAND  ‡M‡Ui eZ©bx †`Lv‡bv n‡q‡Q| wP‡Î   eZ©bx‡Z GKmv‡_ A=B=nvB, A_v©r +5v  †fvë n‡j T2Ges T1 Pvjy nq , d‡j X=†jv A_v©r 0 †fvë nq| Avevi AI B Gi `ywU A_ev †h-‡Kv‡bv GKwU‡Z +0v †fvë _vK‡j X Ges f‚wgi AZ¨šÍ D”P †iva m„wó nh, d‡j  X=0 †fvë nq| Kv‡RB wP‡Îi eZ©bxwU GKwU N MOS NAND †MBU wn‡m‡e KvR K‡i|     </vt:lpstr>
      <vt:lpstr>C MOS NAND gate:  Dc‡ii wP‡Î C MOS NAND ‡M‡Ui eZ©bx †`Lv‡bv n‡q‡Q| wP‡Î †MB‡Ui eZ©bx Ges  Kvh©bxwZ mviwY †`Lv‡bv n‡jvt    </vt:lpstr>
      <vt:lpstr>C MOS NAND :A=0 ‡fvë I B=+5v A_ev A=+5v I B=0 †fvë GB `yBwU MÖnYgyL Ae¯’vq ‡h †Kv‡bv GKwU P P¨v‡bj MOSFET Pvjy _v‡K Ges A=B=0 †fvë n‡j `ywU P¨v‡bj Pvjy _v‡K| wKš‘ Dcwi³ wZb Ae¯’vq wb‡Pi †Kv‡bv UªvbwR÷iB Pvjy bv _vKvq X=+5v nq| A=B=+5v Avevi n‡j kyay wb‡Pi P¨v‡bj `ywU Pvjy _vKvq X=0 †fvë nq| Kv‡RB eZ©bxwU GKwU NAND †MBU wnmv‡e KvR K‡i |     [***GKBfv‡e evwK C MOS NOR gate  wb‡Riv †Póv Ki‡e    evmvq|***]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concept of power Amplifier</dc:title>
  <dc:creator>User</dc:creator>
  <cp:lastModifiedBy>USER</cp:lastModifiedBy>
  <cp:revision>137</cp:revision>
  <dcterms:created xsi:type="dcterms:W3CDTF">2020-05-06T09:23:47Z</dcterms:created>
  <dcterms:modified xsi:type="dcterms:W3CDTF">2020-05-08T07:48:01Z</dcterms:modified>
</cp:coreProperties>
</file>