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0" r:id="rId3"/>
    <p:sldMasterId id="2147483702" r:id="rId4"/>
    <p:sldMasterId id="2147483720" r:id="rId5"/>
    <p:sldMasterId id="2147483732" r:id="rId6"/>
    <p:sldMasterId id="2147483744" r:id="rId7"/>
    <p:sldMasterId id="2147483774" r:id="rId8"/>
  </p:sldMasterIdLst>
  <p:sldIdLst>
    <p:sldId id="268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4" r:id="rId17"/>
    <p:sldId id="265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-778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09168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2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2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648536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673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038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256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926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2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19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6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246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90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099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243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94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62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4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68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11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541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670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823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740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0872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239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013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35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63059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683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4639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258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885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845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972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345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47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870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2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665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260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197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265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688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723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840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638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175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974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99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803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158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67379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415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432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958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783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967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23830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750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6440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20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082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587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518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0946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5979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3377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29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2375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12206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7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890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710376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732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313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419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875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78667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68645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120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77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704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orient="horz" pos="79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17970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875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71769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456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197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195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309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512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646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9724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3732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90051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645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65406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34337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55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560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015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706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472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586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754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295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2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19" Type="http://schemas.openxmlformats.org/officeDocument/2006/relationships/image" Target="../media/image13.jpg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625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8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15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955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41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2130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19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A06B44B-2259-4B4B-AFB3-06573E666301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85CE7A8-E8A4-44BA-9A0F-4D6A20B06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4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412" y="944380"/>
            <a:ext cx="9601200" cy="3101090"/>
          </a:xfrm>
        </p:spPr>
        <p:txBody>
          <a:bodyPr>
            <a:noAutofit/>
          </a:bodyPr>
          <a:lstStyle/>
          <a:p>
            <a:r>
              <a:rPr lang="bn-IN" sz="5400" dirty="0">
                <a:solidFill>
                  <a:srgbClr val="00B050"/>
                </a:solidFill>
              </a:rPr>
              <a:t>বিষয় কোড – ৬৫৮৫২</a:t>
            </a:r>
            <a:br>
              <a:rPr lang="bn-IN" sz="5400" dirty="0">
                <a:solidFill>
                  <a:srgbClr val="00B050"/>
                </a:solidFill>
              </a:rPr>
            </a:br>
            <a:r>
              <a:rPr lang="bn-IN" sz="5400" dirty="0">
                <a:solidFill>
                  <a:srgbClr val="00B050"/>
                </a:solidFill>
              </a:rPr>
              <a:t>বিষয়- ইন্ডাস্ট্রিয়াল </a:t>
            </a:r>
            <a:r>
              <a:rPr lang="bn-IN" sz="5400" dirty="0" smtClean="0">
                <a:solidFill>
                  <a:srgbClr val="00B050"/>
                </a:solidFill>
              </a:rPr>
              <a:t>ম্যানেজমেন্ট</a:t>
            </a:r>
            <a:r>
              <a:rPr lang="en-US" sz="5400" dirty="0" smtClean="0">
                <a:solidFill>
                  <a:srgbClr val="00B050"/>
                </a:solidFill>
              </a:rPr>
              <a:t/>
            </a:r>
            <a:br>
              <a:rPr lang="en-US" sz="5400" dirty="0" smtClean="0">
                <a:solidFill>
                  <a:srgbClr val="00B050"/>
                </a:solidFill>
              </a:rPr>
            </a:br>
            <a:r>
              <a:rPr lang="bn-IN" sz="5400" dirty="0" smtClean="0">
                <a:solidFill>
                  <a:srgbClr val="00B050"/>
                </a:solidFill>
              </a:rPr>
              <a:t>ষষ্ট পর্ব</a:t>
            </a:r>
            <a:r>
              <a:rPr lang="bn-IN" sz="5400" dirty="0"/>
              <a:t> </a:t>
            </a:r>
            <a:r>
              <a:rPr lang="bn-IN" sz="5400" dirty="0" smtClean="0"/>
              <a:t>   </a:t>
            </a:r>
            <a:br>
              <a:rPr lang="bn-IN" sz="5400" dirty="0" smtClean="0"/>
            </a:br>
            <a:r>
              <a:rPr lang="bn-IN" sz="5400" dirty="0"/>
              <a:t> </a:t>
            </a:r>
            <a:r>
              <a:rPr lang="bn-IN" sz="5400" dirty="0" smtClean="0"/>
              <a:t>        স্বাগতম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6276" y="4864308"/>
            <a:ext cx="9601200" cy="3581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2400" b="1" dirty="0" smtClean="0"/>
              <a:t>সৈয়দা </a:t>
            </a:r>
            <a:r>
              <a:rPr lang="bn-IN" sz="2400" b="1" dirty="0"/>
              <a:t>নাসরিন হক</a:t>
            </a:r>
          </a:p>
          <a:p>
            <a:pPr algn="ctr"/>
            <a:r>
              <a:rPr lang="bn-IN" sz="2400" b="1" dirty="0"/>
              <a:t>ইন্সট্রাক্টর(নন-টেক)</a:t>
            </a:r>
          </a:p>
          <a:p>
            <a:pPr algn="ctr"/>
            <a:r>
              <a:rPr lang="bn-IN" sz="2400" b="1" dirty="0"/>
              <a:t>ঢাকা পলিটেকনিক ইন্সটিটিউট </a:t>
            </a:r>
          </a:p>
          <a:p>
            <a:pPr algn="ctr"/>
            <a:r>
              <a:rPr lang="bn-IN" sz="2400" b="1" dirty="0"/>
              <a:t>তেজগাঁও, ঢাকা ১২০৮   </a:t>
            </a:r>
            <a:endParaRPr lang="en-US" sz="2400" b="1" dirty="0"/>
          </a:p>
          <a:p>
            <a:endParaRPr lang="en-US" sz="54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1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 smtClean="0"/>
              <a:t>বাড়ির কাজ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24262" y="2278505"/>
            <a:ext cx="85002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bn-IN" sz="2800" dirty="0" smtClean="0"/>
              <a:t>ব্যবস্থাপনার বিভিন্ন কার্যক্ষেত্রে সিদ্ধান্ত গ্রহনের গুরুত্ব ও প্রয়োজনীয়তা আলোচনা কর।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SutonnyMJ" pitchFamily="2" charset="0"/>
                <a:cs typeface="SutonnyMJ" pitchFamily="2" charset="0"/>
              </a:rPr>
              <a:t>wm×všÍ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MÖn‡Yi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 c`‡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ÿc</a:t>
            </a:r>
            <a:r>
              <a:rPr lang="bn-IN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2800" dirty="0" smtClean="0">
                <a:latin typeface="SutonnyMJ" pitchFamily="2" charset="0"/>
                <a:cs typeface="SutonnyMJ" pitchFamily="2" charset="0"/>
              </a:rPr>
              <a:t>বা ধাপ সমূহ আলোচনা কর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0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sz="9600" dirty="0" smtClean="0"/>
              <a:t>     ধন্যবাদ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4988" y="1941376"/>
            <a:ext cx="10515600" cy="2839629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SutonnyMJ" pitchFamily="2" charset="0"/>
                <a:cs typeface="SutonnyMJ" pitchFamily="2" charset="0"/>
              </a:rPr>
              <a:t>8g Aa¨vq</a:t>
            </a:r>
            <a:br>
              <a:rPr lang="en-US" sz="6600" dirty="0" smtClean="0">
                <a:latin typeface="SutonnyMJ" pitchFamily="2" charset="0"/>
                <a:cs typeface="SutonnyMJ" pitchFamily="2" charset="0"/>
              </a:rPr>
            </a:br>
            <a:r>
              <a:rPr lang="en-US" sz="32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3200" dirty="0" smtClean="0">
                <a:latin typeface="SutonnyMJ" pitchFamily="2" charset="0"/>
                <a:cs typeface="SutonnyMJ" pitchFamily="2" charset="0"/>
              </a:rPr>
            </a:br>
            <a:r>
              <a:rPr lang="en-US" sz="8800" dirty="0" smtClean="0">
                <a:latin typeface="SutonnyMJ" pitchFamily="2" charset="0"/>
                <a:cs typeface="SutonnyMJ" pitchFamily="2" charset="0"/>
              </a:rPr>
              <a:t>wm×všÍ MÖn‡Yi</a:t>
            </a:r>
            <a:r>
              <a:rPr lang="en-US" sz="8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smtClean="0">
                <a:latin typeface="SutonnyMJ" pitchFamily="2" charset="0"/>
                <a:cs typeface="SutonnyMJ" pitchFamily="2" charset="0"/>
              </a:rPr>
              <a:t>†KŠkj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40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736" y="8683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latin typeface="SutonnyMJ" pitchFamily="2" charset="0"/>
                <a:cs typeface="SutonnyMJ" pitchFamily="2" charset="0"/>
              </a:rPr>
              <a:t>cvV`v‡bi welqmg~n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34588" y="2193926"/>
            <a:ext cx="8053251" cy="3057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8.1  wm×všÍ MÖn‡Yi msÁv|</a:t>
            </a: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8.2 wm×všÍ MÖn‡Yi ¸iæZ¡ I cÖ‡qvRbxqZv |</a:t>
            </a: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8.3 wm×všÍ MÖn‡Yi cÖKvi‡f`|</a:t>
            </a: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8.4 wm×všÍ MÖn‡Yi  c`‡ÿc|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792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03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365" y="4522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SutonnyMJ" pitchFamily="2" charset="0"/>
                <a:cs typeface="SutonnyMJ" pitchFamily="2" charset="0"/>
              </a:rPr>
              <a:t>8.1  wm×všÍ MÖn‡Yi msÁv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03365" y="2124258"/>
            <a:ext cx="10515600" cy="3501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 smtClean="0">
                <a:latin typeface="SutonnyMJ" pitchFamily="2" charset="0"/>
                <a:cs typeface="SutonnyMJ" pitchFamily="2" charset="0"/>
              </a:rPr>
              <a:t>‡Kvb cÖwZôv‡bi wbw`©ó mgm¨v mgvav‡bi j‡ÿ¨ GKvwaK weKí Kg©cš’vi g‡a¨ n‡Z mwVK Kg©cš’vwU wbav©iY Kivi cÖwµqvB n‡”Q wm×všÍ MÖnY|</a:t>
            </a:r>
          </a:p>
          <a:p>
            <a:pPr algn="just"/>
            <a:endParaRPr lang="en-US" sz="4200" dirty="0" smtClean="0"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dirty="0" smtClean="0">
                <a:latin typeface="SutonnyMJ" pitchFamily="2" charset="0"/>
                <a:cs typeface="SutonnyMJ" pitchFamily="2" charset="0"/>
              </a:rPr>
              <a:t>cÖwZôv‡bi Kvh© cwiPvjbvq e¨e¯’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vcKMb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mgm¨v mgvav‡bi GKvwaK weKí c×wZi g‡a¨ n‡Z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†h cÖwµqvi gva¨‡g mwVK I Kvh©Ki c×wZ wbe©vPb K‡i P‚ovšÍ djvd‡j DcbxZ nIqv hvq Zv‡K wm×všÍ MÖnY e‡j|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63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42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638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latin typeface="SutonnyMJ" pitchFamily="2" charset="0"/>
                <a:cs typeface="SutonnyMJ" pitchFamily="2" charset="0"/>
              </a:rPr>
              <a:t>8.2 wm×všÍ MÖn‡Yi ¸iæZ¡ I cÖ‡qvRbxqZv |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1854290"/>
            <a:ext cx="4047309" cy="4259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 algn="just">
              <a:buAutoNum type="arabicPeriod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mgm¨vi mgvavb </a:t>
            </a:r>
          </a:p>
          <a:p>
            <a:pPr marL="742950" indent="-742950" algn="just">
              <a:buAutoNum type="arabicPeriod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m‡e©vËg mgvavb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pPr marL="742950" indent="-742950" algn="just">
              <a:buAutoNum type="arabicPeriod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D‡Ïk¨ AR©b </a:t>
            </a:r>
          </a:p>
          <a:p>
            <a:pPr marL="742950" indent="-742950" algn="just">
              <a:buAutoNum type="arabicPeriod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`ÿZv e„w×</a:t>
            </a:r>
          </a:p>
          <a:p>
            <a:pPr marL="742950" indent="-742950" algn="just">
              <a:buAutoNum type="arabicPeriod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MwZkxjZv e„w×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45629" y="1725522"/>
            <a:ext cx="5048794" cy="4259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 smtClean="0">
                <a:latin typeface="SutonnyMJ" pitchFamily="2" charset="0"/>
                <a:cs typeface="SutonnyMJ" pitchFamily="2" charset="0"/>
              </a:rPr>
              <a:t>6. DcKiYvw`i myô e¨envi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pPr marL="742950" indent="-742950" algn="just">
              <a:buAutoNum type="arabicPeriod" startAt="7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Drcvw`K kw³ e„w×</a:t>
            </a:r>
          </a:p>
          <a:p>
            <a:pPr marL="742950" indent="-742950" algn="just">
              <a:buAutoNum type="arabicPeriod" startAt="7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m¤úK© Dbœqb</a:t>
            </a:r>
          </a:p>
          <a:p>
            <a:pPr marL="742950" indent="-742950" algn="just">
              <a:buAutoNum type="arabicPeriod" startAt="7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cÖwkÿ‡Yi my‡hvM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502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540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1429" y="568345"/>
            <a:ext cx="8770571" cy="1560716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SutonnyMJ" pitchFamily="2" charset="0"/>
                <a:cs typeface="SutonnyMJ" pitchFamily="2" charset="0"/>
              </a:rPr>
              <a:t>8.3 wm×všÍ MÖn‡Yi cÖKvi‡f`|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80188" y="2129061"/>
            <a:ext cx="6877594" cy="4929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 smtClean="0">
                <a:latin typeface="SutonnyMJ" pitchFamily="2" charset="0"/>
                <a:cs typeface="SutonnyMJ" pitchFamily="2" charset="0"/>
              </a:rPr>
              <a:t>K. ¸iæZ¡ Abymv‡i `yÕfv‡M fvM Kiv hvq|</a:t>
            </a:r>
          </a:p>
          <a:p>
            <a:pPr algn="just"/>
            <a:r>
              <a:rPr lang="en-US" dirty="0">
                <a:latin typeface="SutonnyMJ" pitchFamily="2" charset="0"/>
                <a:cs typeface="SutonnyMJ" pitchFamily="2" charset="0"/>
              </a:rPr>
              <a:t>	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1. g~L¨ ev cÖavb wm×všÍ|</a:t>
            </a:r>
          </a:p>
          <a:p>
            <a:pPr algn="just"/>
            <a:r>
              <a:rPr lang="en-US" dirty="0">
                <a:latin typeface="SutonnyMJ" pitchFamily="2" charset="0"/>
                <a:cs typeface="SutonnyMJ" pitchFamily="2" charset="0"/>
              </a:rPr>
              <a:t>	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2. †MŠY wm×všÍ|</a:t>
            </a:r>
          </a:p>
          <a:p>
            <a:pPr algn="just"/>
            <a:r>
              <a:rPr lang="en-US" dirty="0" smtClean="0">
                <a:latin typeface="SutonnyMJ" pitchFamily="2" charset="0"/>
                <a:cs typeface="SutonnyMJ" pitchFamily="2" charset="0"/>
              </a:rPr>
              <a:t>L. wm×všÍ MÖnYKvixi cwim‡ii wfwË‡Z t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dirty="0">
                <a:latin typeface="SutonnyMJ" pitchFamily="2" charset="0"/>
                <a:cs typeface="SutonnyMJ" pitchFamily="2" charset="0"/>
              </a:rPr>
              <a:t>	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1. GKK wm×všÍ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dirty="0" smtClean="0">
                <a:latin typeface="SutonnyMJ" pitchFamily="2" charset="0"/>
                <a:cs typeface="SutonnyMJ" pitchFamily="2" charset="0"/>
              </a:rPr>
              <a:t>	2. †hŠ_ wm×všÍ</a:t>
            </a:r>
          </a:p>
          <a:p>
            <a:pPr algn="just"/>
            <a:r>
              <a:rPr lang="en-US" dirty="0" smtClean="0">
                <a:latin typeface="SutonnyMJ" pitchFamily="2" charset="0"/>
                <a:cs typeface="SutonnyMJ" pitchFamily="2" charset="0"/>
              </a:rPr>
              <a:t>M. c×wZ Abyhvqx t</a:t>
            </a:r>
          </a:p>
          <a:p>
            <a:pPr algn="just"/>
            <a:r>
              <a:rPr lang="en-US" dirty="0">
                <a:latin typeface="SutonnyMJ" pitchFamily="2" charset="0"/>
                <a:cs typeface="SutonnyMJ" pitchFamily="2" charset="0"/>
              </a:rPr>
              <a:t>	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1. MZvbyMwZK wm×všÍ</a:t>
            </a:r>
          </a:p>
          <a:p>
            <a:pPr algn="just"/>
            <a:r>
              <a:rPr lang="en-US" dirty="0" smtClean="0">
                <a:latin typeface="SutonnyMJ" pitchFamily="2" charset="0"/>
                <a:cs typeface="SutonnyMJ" pitchFamily="2" charset="0"/>
              </a:rPr>
              <a:t>	2. AvaywbK wm×všÍ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14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7194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27908" y="776963"/>
            <a:ext cx="783771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100" dirty="0" smtClean="0">
                <a:latin typeface="SutonnyMJ" pitchFamily="2" charset="0"/>
                <a:cs typeface="SutonnyMJ" pitchFamily="2" charset="0"/>
              </a:rPr>
              <a:t>N. AvK…</a:t>
            </a:r>
            <a:r>
              <a:rPr lang="en-US" sz="4100" dirty="0" err="1" smtClean="0">
                <a:latin typeface="SutonnyMJ" pitchFamily="2" charset="0"/>
                <a:cs typeface="SutonnyMJ" pitchFamily="2" charset="0"/>
              </a:rPr>
              <a:t>wZ</a:t>
            </a:r>
            <a:r>
              <a:rPr lang="en-US" sz="4100" dirty="0" smtClean="0">
                <a:latin typeface="SutonnyMJ" pitchFamily="2" charset="0"/>
                <a:cs typeface="SutonnyMJ" pitchFamily="2" charset="0"/>
              </a:rPr>
              <a:t> I cÖK…</a:t>
            </a:r>
            <a:r>
              <a:rPr lang="en-US" sz="4100" dirty="0" err="1" smtClean="0">
                <a:latin typeface="SutonnyMJ" pitchFamily="2" charset="0"/>
                <a:cs typeface="SutonnyMJ" pitchFamily="2" charset="0"/>
              </a:rPr>
              <a:t>wZ</a:t>
            </a:r>
            <a:r>
              <a:rPr lang="en-US" sz="4100" dirty="0" smtClean="0">
                <a:latin typeface="SutonnyMJ" pitchFamily="2" charset="0"/>
                <a:cs typeface="SutonnyMJ" pitchFamily="2" charset="0"/>
              </a:rPr>
              <a:t> Abyhvqx t</a:t>
            </a:r>
          </a:p>
          <a:p>
            <a:pPr algn="just"/>
            <a:r>
              <a:rPr lang="en-US" sz="4100" dirty="0" smtClean="0">
                <a:latin typeface="SutonnyMJ" pitchFamily="2" charset="0"/>
                <a:cs typeface="SutonnyMJ" pitchFamily="2" charset="0"/>
              </a:rPr>
              <a:t>	1. cÖkvmwbK wm×všÍ </a:t>
            </a:r>
          </a:p>
          <a:p>
            <a:pPr algn="just"/>
            <a:r>
              <a:rPr lang="en-US" sz="4100" dirty="0" smtClean="0">
                <a:latin typeface="SutonnyMJ" pitchFamily="2" charset="0"/>
                <a:cs typeface="SutonnyMJ" pitchFamily="2" charset="0"/>
              </a:rPr>
              <a:t>	2. Kg©bxwZ wm×všÍ </a:t>
            </a:r>
          </a:p>
          <a:p>
            <a:pPr algn="just"/>
            <a:r>
              <a:rPr lang="en-US" sz="4100" dirty="0" smtClean="0">
                <a:latin typeface="SutonnyMJ" pitchFamily="2" charset="0"/>
                <a:cs typeface="SutonnyMJ" pitchFamily="2" charset="0"/>
              </a:rPr>
              <a:t>	3. cÖ‡qvwMK wm×všÍ</a:t>
            </a:r>
          </a:p>
          <a:p>
            <a:pPr algn="just"/>
            <a:endParaRPr lang="en-US" sz="1600" dirty="0" smtClean="0">
              <a:latin typeface="SutonnyMJ" pitchFamily="2" charset="0"/>
              <a:cs typeface="SutonnyMJ" pitchFamily="2" charset="0"/>
            </a:endParaRPr>
          </a:p>
          <a:p>
            <a:pPr algn="just"/>
            <a:r>
              <a:rPr lang="en-US" sz="4100" dirty="0" smtClean="0">
                <a:latin typeface="SutonnyMJ" pitchFamily="2" charset="0"/>
                <a:cs typeface="SutonnyMJ" pitchFamily="2" charset="0"/>
              </a:rPr>
              <a:t>O. Dcjÿ¨ Abyhvqxt </a:t>
            </a:r>
          </a:p>
          <a:p>
            <a:pPr algn="just"/>
            <a:r>
              <a:rPr lang="en-US" sz="4100" dirty="0" smtClean="0">
                <a:latin typeface="SutonnyMJ" pitchFamily="2" charset="0"/>
                <a:cs typeface="SutonnyMJ" pitchFamily="2" charset="0"/>
              </a:rPr>
              <a:t>	1. Av‡e`b wfwËK </a:t>
            </a:r>
          </a:p>
          <a:p>
            <a:pPr algn="just"/>
            <a:r>
              <a:rPr lang="en-US" sz="4100" dirty="0" smtClean="0">
                <a:latin typeface="SutonnyMJ" pitchFamily="2" charset="0"/>
                <a:cs typeface="SutonnyMJ" pitchFamily="2" charset="0"/>
              </a:rPr>
              <a:t>	2. †gŠwjK wfwËK </a:t>
            </a:r>
          </a:p>
          <a:p>
            <a:pPr algn="just"/>
            <a:r>
              <a:rPr lang="en-US" sz="4100" dirty="0" smtClean="0">
                <a:latin typeface="SutonnyMJ" pitchFamily="2" charset="0"/>
                <a:cs typeface="SutonnyMJ" pitchFamily="2" charset="0"/>
              </a:rPr>
              <a:t>	3. Pvcv‡bv wfwËK</a:t>
            </a:r>
            <a:endParaRPr lang="en-US" sz="41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41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37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16" y="324547"/>
            <a:ext cx="10141132" cy="95561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SutonnyMJ" pitchFamily="2" charset="0"/>
                <a:cs typeface="SutonnyMJ" pitchFamily="2" charset="0"/>
              </a:rPr>
              <a:t>8.4 wm×všÍ MÖn‡Yi  c`‡ÿc|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29788" y="1515291"/>
            <a:ext cx="10515600" cy="4779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wb‡¤œ wm×všÍ MÖn‡Yi c`‡ÿc¸‡jv D‡b¥l Kiv n‡jv|</a:t>
            </a:r>
          </a:p>
          <a:p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 marL="742950" indent="-742950">
              <a:buAutoNum type="arabicPeriod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mgm¨v wPwýZKiY I †kÖwYweb¨vmKiY|</a:t>
            </a:r>
          </a:p>
          <a:p>
            <a:pPr marL="742950" indent="-742950">
              <a:buAutoNum type="arabicPeriod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mgm¨vi msÁvqb|</a:t>
            </a:r>
          </a:p>
          <a:p>
            <a:pPr marL="742950" indent="-742950">
              <a:buAutoNum type="arabicPeriod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AMÖvwaKvi wbav©iY|</a:t>
            </a:r>
          </a:p>
          <a:p>
            <a:pPr marL="742950" indent="-742950">
              <a:buAutoNum type="arabicPeriod"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m</a:t>
            </a:r>
            <a:r>
              <a:rPr lang="en-US" sz="3800" dirty="0" err="1" smtClean="0">
                <a:latin typeface="SutonnyMJ" pitchFamily="2" charset="0"/>
                <a:cs typeface="SutonnyMJ" pitchFamily="2" charset="0"/>
              </a:rPr>
              <a:t>ফ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mgvav‡bi gvcKvwV ev Av`©k gvb wbaviY|</a:t>
            </a:r>
          </a:p>
          <a:p>
            <a:pPr marL="742950" indent="-742950">
              <a:buAutoNum type="arabicPeriod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Z_¨ </a:t>
            </a:r>
            <a:r>
              <a:rPr lang="en-US" sz="3300" dirty="0" smtClean="0">
                <a:latin typeface="SutonnyMJ" pitchFamily="2" charset="0"/>
                <a:cs typeface="SutonnyMJ" pitchFamily="2" charset="0"/>
              </a:rPr>
              <a:t>ও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DcvË msMÖn |</a:t>
            </a:r>
          </a:p>
          <a:p>
            <a:pPr marL="742950" indent="-742950">
              <a:buAutoNum type="arabicPeriod"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weKí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800" dirty="0" err="1" smtClean="0">
                <a:latin typeface="SutonnyMJ" pitchFamily="2" charset="0"/>
                <a:cs typeface="SutonnyMJ" pitchFamily="2" charset="0"/>
              </a:rPr>
              <a:t>সমূহ</a:t>
            </a:r>
            <a:r>
              <a:rPr lang="en-US" sz="380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mtClean="0">
                <a:latin typeface="SutonnyMJ" pitchFamily="2" charset="0"/>
                <a:cs typeface="SutonnyMJ" pitchFamily="2" charset="0"/>
              </a:rPr>
              <a:t>D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™¢veY|</a:t>
            </a:r>
          </a:p>
          <a:p>
            <a:pPr marL="742950" indent="-742950">
              <a:buAutoNum type="arabicPeriod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Av`k©gv‡bi Av‡jv‡K weKímg~‡ni g~j¨vqb|</a:t>
            </a:r>
          </a:p>
          <a:p>
            <a:pPr marL="742950" indent="-742950">
              <a:buAutoNum type="arabicPeriod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Kvg¨ weKí wbe©vPb|</a:t>
            </a:r>
          </a:p>
          <a:p>
            <a:pPr marL="742950" indent="-742950">
              <a:buAutoNum type="arabicPeriod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wm×všÍ ev¯Íevqb I </a:t>
            </a:r>
          </a:p>
          <a:p>
            <a:pPr marL="742950" indent="-742950">
              <a:buAutoNum type="arabicPeriod"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wm×všÍ ch©v‡eÿY I djveZ©b cÖvwß|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88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640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dirty="0" smtClean="0"/>
              <a:t>মুল্যায়ন প্রশ্নাবলী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9548" y="2008682"/>
            <a:ext cx="1041816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200" dirty="0" smtClean="0">
                <a:latin typeface="SutonnyMJ" pitchFamily="2" charset="0"/>
                <a:cs typeface="SutonnyMJ" pitchFamily="2" charset="0"/>
              </a:rPr>
              <a:t>মানুষ কখন সিদ্ধান্ত গ্রহণ করে?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wm×všÍ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3200" dirty="0" smtClean="0">
                <a:latin typeface="SutonnyMJ" pitchFamily="2" charset="0"/>
                <a:cs typeface="SutonnyMJ" pitchFamily="2" charset="0"/>
              </a:rPr>
              <a:t>গ্রহণ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3200" dirty="0" smtClean="0">
                <a:latin typeface="SutonnyMJ" pitchFamily="2" charset="0"/>
                <a:cs typeface="SutonnyMJ" pitchFamily="2" charset="0"/>
              </a:rPr>
              <a:t>কাকে বলে?  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wm×všÍ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MÖn</a:t>
            </a:r>
            <a:r>
              <a:rPr lang="bn-IN" sz="3200" dirty="0">
                <a:latin typeface="SutonnyMJ" pitchFamily="2" charset="0"/>
                <a:cs typeface="SutonnyMJ" pitchFamily="2" charset="0"/>
              </a:rPr>
              <a:t>ণ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3200" dirty="0" smtClean="0">
                <a:latin typeface="SutonnyMJ" pitchFamily="2" charset="0"/>
                <a:cs typeface="SutonnyMJ" pitchFamily="2" charset="0"/>
              </a:rPr>
              <a:t>কেন গুরুত্বপূর্ণ?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200" dirty="0" smtClean="0">
                <a:latin typeface="SutonnyMJ" pitchFamily="2" charset="0"/>
                <a:cs typeface="SutonnyMJ" pitchFamily="2" charset="0"/>
              </a:rPr>
              <a:t>একক সিদ্ধান্ত ও যৌথ সিদ্ধান্ত কাকে বলে?   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wm×všÍ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MÖn‡Yi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c`‡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ÿc</a:t>
            </a:r>
            <a:r>
              <a:rPr lang="bn-IN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3200" dirty="0" smtClean="0">
                <a:latin typeface="SutonnyMJ" pitchFamily="2" charset="0"/>
                <a:cs typeface="SutonnyMJ" pitchFamily="2" charset="0"/>
              </a:rPr>
              <a:t>গুলো কী </a:t>
            </a:r>
            <a:r>
              <a:rPr lang="bn-IN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3200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9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5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eathered" id="{EEC9B30E-2747-4D42-BCBE-A02BDEEEA114}" vid="{AACE42CE-5C67-4514-8A89-3472F564E146}"/>
    </a:ext>
  </a:extLst>
</a:theme>
</file>

<file path=ppt/theme/theme6.xml><?xml version="1.0" encoding="utf-8"?>
<a:theme xmlns:a="http://schemas.openxmlformats.org/drawingml/2006/main" name="1_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7.xml><?xml version="1.0" encoding="utf-8"?>
<a:theme xmlns:a="http://schemas.openxmlformats.org/drawingml/2006/main" name="Headlines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Headlines" id="{3841520A-25F2-4EB8-BE4C-611DB5ABEED9}" vid="{ECD25A4C-D97E-4C12-84B1-63580BFFAEEB}"/>
    </a:ext>
  </a:extLst>
</a:theme>
</file>

<file path=ppt/theme/theme8.xml><?xml version="1.0" encoding="utf-8"?>
<a:theme xmlns:a="http://schemas.openxmlformats.org/drawingml/2006/main" name="Main Even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315</Words>
  <Application>Microsoft Office PowerPoint</Application>
  <PresentationFormat>Custom</PresentationFormat>
  <Paragraphs>67</Paragraphs>
  <Slides>11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Crop</vt:lpstr>
      <vt:lpstr>Organic</vt:lpstr>
      <vt:lpstr>Retrospect</vt:lpstr>
      <vt:lpstr>Berlin</vt:lpstr>
      <vt:lpstr>Feathered</vt:lpstr>
      <vt:lpstr>1_Crop</vt:lpstr>
      <vt:lpstr>Headlines</vt:lpstr>
      <vt:lpstr>Main Event</vt:lpstr>
      <vt:lpstr>বিষয় কোড – ৬৫৮৫২ বিষয়- ইন্ডাস্ট্রিয়াল ম্যানেজমেন্ট ষষ্ট পর্ব              স্বাগতম</vt:lpstr>
      <vt:lpstr>8g Aa¨vq  wm×všÍ MÖn‡Yi †KŠkj</vt:lpstr>
      <vt:lpstr>cvV`v‡bi welqmg~n</vt:lpstr>
      <vt:lpstr>8.1  wm×všÍ MÖn‡Yi msÁv</vt:lpstr>
      <vt:lpstr>8.2 wm×všÍ MÖn‡Yi ¸iæZ¡ I cÖ‡qvRbxqZv |</vt:lpstr>
      <vt:lpstr>8.3 wm×všÍ MÖn‡Yi cÖKvi‡f`|</vt:lpstr>
      <vt:lpstr>PowerPoint Presentation</vt:lpstr>
      <vt:lpstr>8.4 wm×všÍ MÖn‡Yi  c`‡ÿc|</vt:lpstr>
      <vt:lpstr>মুল্যায়ন প্রশ্নাবলী</vt:lpstr>
      <vt:lpstr>বাড়ির কাজ </vt:lpstr>
      <vt:lpstr>     ধন্যবাদ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Chap- 8 by Mehedi hasan shakil</dc:title>
  <dc:subject>Industrial Management</dc:subject>
  <dc:creator>MEHEDI HASAN</dc:creator>
  <cp:lastModifiedBy>Nina</cp:lastModifiedBy>
  <cp:revision>35</cp:revision>
  <dcterms:created xsi:type="dcterms:W3CDTF">2020-03-02T13:41:21Z</dcterms:created>
  <dcterms:modified xsi:type="dcterms:W3CDTF">2020-05-26T14:55:57Z</dcterms:modified>
</cp:coreProperties>
</file>